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111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481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29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18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74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432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447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58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977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05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66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55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42243-BECF-4AEB-9EAE-C191AD72A300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57832-ED96-46D3-AB78-3559735CC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062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399835"/>
              </p:ext>
            </p:extLst>
          </p:nvPr>
        </p:nvGraphicFramePr>
        <p:xfrm>
          <a:off x="152398" y="334848"/>
          <a:ext cx="9601202" cy="6766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19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6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27377">
                <a:tc>
                  <a:txBody>
                    <a:bodyPr/>
                    <a:lstStyle/>
                    <a:p>
                      <a:pPr algn="ctr"/>
                      <a:r>
                        <a:rPr lang="en-GB" sz="1000" b="1" u="sng" dirty="0" smtClean="0">
                          <a:latin typeface="SassoonPrimaryInfant" pitchFamily="2" charset="0"/>
                        </a:rPr>
                        <a:t>Number and Place Value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latin typeface="SassoonPrimaryInfant" pitchFamily="2" charset="0"/>
                        </a:rPr>
                        <a:t>Count</a:t>
                      </a:r>
                      <a:r>
                        <a:rPr lang="en-US" sz="1000" dirty="0" smtClean="0">
                          <a:latin typeface="SassoonPrimaryInfant" pitchFamily="2" charset="0"/>
                        </a:rPr>
                        <a:t> in steps of 2, 3, and 5 from 0, and count in tens from any number, forward or backward.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Recognise the place value of each digit in a two-digit number (tens, ones).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Identify, represent and estimate numbers using different representations,</a:t>
                      </a:r>
                      <a:r>
                        <a:rPr lang="en-US" sz="1000" baseline="0" dirty="0" smtClean="0">
                          <a:latin typeface="SassoonPrimaryInfant" pitchFamily="2" charset="0"/>
                        </a:rPr>
                        <a:t> including the number line.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>
                          <a:latin typeface="SassoonPrimaryInfant" pitchFamily="2" charset="0"/>
                        </a:rPr>
                        <a:t>Compare and order numbers from 0 up to 100; use </a:t>
                      </a:r>
                      <a:r>
                        <a:rPr lang="en-US" sz="1000" baseline="0" dirty="0" smtClean="0">
                          <a:latin typeface="Century Gothic" panose="020B0502020202020204" pitchFamily="34" charset="0"/>
                        </a:rPr>
                        <a:t>&lt;, &gt;</a:t>
                      </a:r>
                      <a:r>
                        <a:rPr lang="en-US" sz="1000" baseline="0" dirty="0" smtClean="0">
                          <a:latin typeface="SassoonPrimaryInfant" pitchFamily="2" charset="0"/>
                        </a:rPr>
                        <a:t> and = signs.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>
                          <a:latin typeface="SassoonPrimaryInfant" pitchFamily="2" charset="0"/>
                        </a:rPr>
                        <a:t>Read and write numbers to at least 100 in numerals and in words.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>
                          <a:latin typeface="SassoonPrimaryInfant" pitchFamily="2" charset="0"/>
                        </a:rPr>
                        <a:t>Use place value and number facts to solve problems. </a:t>
                      </a:r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/>
                      <a:r>
                        <a:rPr lang="en-GB" sz="1000" b="1" u="sng" dirty="0" smtClean="0">
                          <a:latin typeface="SassoonPrimaryInfant" pitchFamily="2" charset="0"/>
                        </a:rPr>
                        <a:t>Addition and Subtraction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Solve</a:t>
                      </a:r>
                      <a:r>
                        <a:rPr lang="en-US" sz="1000" baseline="0" dirty="0" smtClean="0">
                          <a:latin typeface="SassoonPrimaryInfant" pitchFamily="2" charset="0"/>
                        </a:rPr>
                        <a:t> simple one-step problems with addition and subtraction:</a:t>
                      </a:r>
                    </a:p>
                    <a:p>
                      <a:pPr marL="628650" lvl="1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>
                          <a:latin typeface="SassoonPrimaryInfant" pitchFamily="2" charset="0"/>
                        </a:rPr>
                        <a:t>Using concrete objects and pictorial representations, including those involving numbers, quantities and measures. </a:t>
                      </a:r>
                    </a:p>
                    <a:p>
                      <a:pPr marL="628650" lvl="1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>
                          <a:latin typeface="SassoonPrimaryInfant" pitchFamily="2" charset="0"/>
                        </a:rPr>
                        <a:t>Applying their increasing knowledge of mental and written methods.</a:t>
                      </a:r>
                      <a:endParaRPr lang="en-GB" sz="1000" baseline="0" dirty="0" smtClean="0">
                        <a:latin typeface="SassoonPrimaryInfant" pitchFamily="2" charset="0"/>
                      </a:endParaRP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>
                          <a:latin typeface="SassoonPrimaryInfant" pitchFamily="2" charset="0"/>
                        </a:rPr>
                        <a:t>Recall and use addition and subtraction facts to 20 fluently, and derive and use related facts up to 100.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>
                          <a:latin typeface="SassoonPrimaryInfant" pitchFamily="2" charset="0"/>
                        </a:rPr>
                        <a:t>Add and subtract numbers using concrete objects, pictorial representations, and mentally, including:</a:t>
                      </a:r>
                    </a:p>
                    <a:p>
                      <a:pPr marL="628650" lvl="1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>
                          <a:latin typeface="SassoonPrimaryInfant" pitchFamily="2" charset="0"/>
                        </a:rPr>
                        <a:t>a two-digit number and ones</a:t>
                      </a:r>
                    </a:p>
                    <a:p>
                      <a:pPr marL="628650" lvl="1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>
                          <a:latin typeface="SassoonPrimaryInfant" pitchFamily="2" charset="0"/>
                        </a:rPr>
                        <a:t>a two-digit number and tens</a:t>
                      </a:r>
                    </a:p>
                    <a:p>
                      <a:pPr marL="628650" lvl="1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>
                          <a:latin typeface="SassoonPrimaryInfant" pitchFamily="2" charset="0"/>
                        </a:rPr>
                        <a:t>two two-digit numbers</a:t>
                      </a:r>
                    </a:p>
                    <a:p>
                      <a:pPr marL="628650" lvl="1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>
                          <a:latin typeface="SassoonPrimaryInfant" pitchFamily="2" charset="0"/>
                        </a:rPr>
                        <a:t>adding three one-digit numbers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>
                          <a:latin typeface="SassoonPrimaryInfant" pitchFamily="2" charset="0"/>
                        </a:rPr>
                        <a:t>Show that addition of two numbers can be done in any order (commutative) and subtraction of one number from another cannot.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>
                          <a:latin typeface="SassoonPrimaryInfant" pitchFamily="2" charset="0"/>
                        </a:rPr>
                        <a:t>Recognise and use the inverse relationship between addition and subtraction and use this to check calculations and missing number problems.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000" b="1" u="sng" dirty="0" smtClean="0">
                          <a:latin typeface="SassoonPrimaryInfant" pitchFamily="2" charset="0"/>
                        </a:rPr>
                        <a:t>Multiplication</a:t>
                      </a:r>
                      <a:r>
                        <a:rPr lang="en-GB" sz="1000" b="1" u="sng" baseline="0" dirty="0" smtClean="0">
                          <a:latin typeface="SassoonPrimaryInfant" pitchFamily="2" charset="0"/>
                        </a:rPr>
                        <a:t> and Division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Recall and use multiplication and division facts for the 2, 5 and 10 multiplication tables, including recognising odd and even numbers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Calculate mathematical statements for multiplication and division within the multiplication tables and write them using the multiplication (×), division (÷) and equals (=) signs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Show that multiplication of two numbers can be done in any order (commutative) and division of one number by another cannot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Solve problems involving multiplication and division, using materials, arrays, repeated addition, mental methods, and multiplication and division facts, including problems in contexts.</a:t>
                      </a:r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rowSpan="2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00" b="1" u="sng" dirty="0" smtClean="0">
                          <a:latin typeface="SassoonPrimaryInfant" pitchFamily="2" charset="0"/>
                        </a:rPr>
                        <a:t>Statistics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Interpret and construct simple pictograms, tally charts, block diagrams and simple tables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Ask and answer simple questions by counting the number of objects in each category and sorting the categories by quantity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Ask and answer questions about totaling and comparing categorical data.</a:t>
                      </a:r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05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u="sng" dirty="0" smtClean="0">
                          <a:latin typeface="SassoonPrimaryInfant" pitchFamily="2" charset="0"/>
                        </a:rPr>
                        <a:t>Fractions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Recognise, recognise, find, name and write fractions 1/3 ¼ 2/4 and</a:t>
                      </a:r>
                      <a:r>
                        <a:rPr lang="en-US" sz="1000" baseline="0" dirty="0" smtClean="0">
                          <a:latin typeface="SassoonPrimaryInfant" pitchFamily="2" charset="0"/>
                        </a:rPr>
                        <a:t> ¾ </a:t>
                      </a:r>
                      <a:r>
                        <a:rPr lang="en-US" sz="1000" dirty="0" smtClean="0">
                          <a:latin typeface="SassoonPrimaryInfant" pitchFamily="2" charset="0"/>
                        </a:rPr>
                        <a:t>of a length, shape, set of objects or quantity.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Write simple fractions for example, ½ of 6 = 3 and recognise the equivalence of 2/4 and ½ . </a:t>
                      </a:r>
                      <a:endParaRPr lang="en-GB" sz="1000" dirty="0" smtClean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6636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GB" sz="1000" b="1" u="sng" dirty="0" smtClean="0">
                          <a:latin typeface="SassoonPrimaryInfant" pitchFamily="2" charset="0"/>
                        </a:rPr>
                        <a:t>Measures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Choose and use appropriate standard units to estimate and measure length/height in any direction (m/cm); mass (kg/g); temperature (°C); capacity (</a:t>
                      </a:r>
                      <a:r>
                        <a:rPr lang="en-US" sz="1000" dirty="0" err="1" smtClean="0">
                          <a:latin typeface="SassoonPrimaryInfant" pitchFamily="2" charset="0"/>
                        </a:rPr>
                        <a:t>litres</a:t>
                      </a:r>
                      <a:r>
                        <a:rPr lang="en-US" sz="1000" dirty="0" smtClean="0">
                          <a:latin typeface="SassoonPrimaryInfant" pitchFamily="2" charset="0"/>
                        </a:rPr>
                        <a:t>/ml) to the nearest appropriate unit, using rulers, scales, thermometers and measuring vessels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Compare and order lengths, mass, volume/capacity and record the results using </a:t>
                      </a:r>
                      <a:r>
                        <a:rPr lang="en-US" sz="1000" dirty="0" smtClean="0">
                          <a:latin typeface="Century Gothic" panose="020B0502020202020204" pitchFamily="34" charset="0"/>
                        </a:rPr>
                        <a:t>&gt;, &lt;</a:t>
                      </a:r>
                      <a:r>
                        <a:rPr lang="en-US" sz="1000" dirty="0" smtClean="0">
                          <a:latin typeface="SassoonPrimaryInfant" pitchFamily="2" charset="0"/>
                        </a:rPr>
                        <a:t> and =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Recognise and use symbols for pounds (£) and pence (p); combine amounts to make a particular value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Find different combinations of coins that equal the same amounts of money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Solve simple problems in a practical context involving addition and subtraction of money of the same unit, including giving change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Compare and sequence intervals of time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Tell and write the time to five minutes, including quarter past/to the hour and draw the hands on a clock face to show these times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Know the number of minutes in an hour and the number of hours in a day.</a:t>
                      </a:r>
                      <a:endParaRPr lang="en-US" sz="1000" baseline="0" dirty="0" smtClean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u="sng" dirty="0" smtClean="0">
                          <a:latin typeface="SassoonPrimaryInfant" pitchFamily="2" charset="0"/>
                        </a:rPr>
                        <a:t>Geometry: Properties of Shapes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Identify and describe the properties of 2-D shapes, including the number of sides and line symmetry in a vertical line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Identify and describe the properties of 3-D shapes, including the number of edges, vertices and faces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Identify 2-D shapes on the surface of 3-D shapes, [for example, a circle on a cylinder and a triangle on a pyramid]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Compare and sort common 2-D and 3-D shapes and everyday objects.</a:t>
                      </a:r>
                      <a:endParaRPr lang="en-GB" sz="1000" dirty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5870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u="sng" dirty="0" smtClean="0">
                          <a:latin typeface="SassoonPrimaryInfant" pitchFamily="2" charset="0"/>
                        </a:rPr>
                        <a:t>Geometry:</a:t>
                      </a:r>
                      <a:r>
                        <a:rPr lang="en-GB" sz="1000" b="1" u="sng" baseline="0" dirty="0" smtClean="0">
                          <a:latin typeface="SassoonPrimaryInfant" pitchFamily="2" charset="0"/>
                        </a:rPr>
                        <a:t> Position and Direction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Order and arrange combinations of mathematical objects in patterns and sequences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Use mathematical vocabulary to describe position, direction and movement, including movement in a straight line and distinguishing between rotation as a turn and in terms of right angles for quarter, half and three-quarter turns (clockwise and anti-clockwise).</a:t>
                      </a:r>
                    </a:p>
                    <a:p>
                      <a:pPr marL="0" indent="0" algn="r">
                        <a:buFont typeface="Arial" panose="020B0604020202020204" pitchFamily="34" charset="0"/>
                        <a:buNone/>
                      </a:pPr>
                      <a:r>
                        <a:rPr lang="en-US" sz="1000" dirty="0" smtClean="0">
                          <a:latin typeface="SassoonPrimaryInfant" pitchFamily="2" charset="0"/>
                        </a:rPr>
                        <a:t>**</a:t>
                      </a:r>
                      <a:endParaRPr lang="en-GB" sz="1000" dirty="0" smtClean="0">
                        <a:latin typeface="SassoonPrimaryInfa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441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1512</TotalTime>
  <Words>738</Words>
  <Application>Microsoft Office PowerPoint</Application>
  <PresentationFormat>A4 Paper (210x297 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SassoonPrimaryInfant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Chihab</dc:creator>
  <cp:lastModifiedBy>Head Teacher</cp:lastModifiedBy>
  <cp:revision>21</cp:revision>
  <dcterms:created xsi:type="dcterms:W3CDTF">2017-08-17T18:42:54Z</dcterms:created>
  <dcterms:modified xsi:type="dcterms:W3CDTF">2021-03-26T15:31:54Z</dcterms:modified>
</cp:coreProperties>
</file>