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FFCC"/>
    <a:srgbClr val="FF5050"/>
    <a:srgbClr val="CCFFFF"/>
    <a:srgbClr val="B2B2B2"/>
    <a:srgbClr val="FFFFCC"/>
    <a:srgbClr val="FFFF00"/>
    <a:srgbClr val="FFCCCC"/>
    <a:srgbClr val="FFC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78" y="-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38C0-8EAC-439C-B18C-CC0F883DC175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F07B-DD2D-4438-87B8-D18E82211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44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38C0-8EAC-439C-B18C-CC0F883DC175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F07B-DD2D-4438-87B8-D18E82211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1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38C0-8EAC-439C-B18C-CC0F883DC175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F07B-DD2D-4438-87B8-D18E82211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05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38C0-8EAC-439C-B18C-CC0F883DC175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F07B-DD2D-4438-87B8-D18E82211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048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38C0-8EAC-439C-B18C-CC0F883DC175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F07B-DD2D-4438-87B8-D18E82211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89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38C0-8EAC-439C-B18C-CC0F883DC175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F07B-DD2D-4438-87B8-D18E82211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38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38C0-8EAC-439C-B18C-CC0F883DC175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F07B-DD2D-4438-87B8-D18E82211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122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38C0-8EAC-439C-B18C-CC0F883DC175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F07B-DD2D-4438-87B8-D18E82211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223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38C0-8EAC-439C-B18C-CC0F883DC175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F07B-DD2D-4438-87B8-D18E82211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01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38C0-8EAC-439C-B18C-CC0F883DC175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F07B-DD2D-4438-87B8-D18E82211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05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38C0-8EAC-439C-B18C-CC0F883DC175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F07B-DD2D-4438-87B8-D18E82211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741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E38C0-8EAC-439C-B18C-CC0F883DC175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0F07B-DD2D-4438-87B8-D18E82211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25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1588"/>
            <a:ext cx="121920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93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-join Plus 40" panose="02000505000000020003" pitchFamily="50" charset="0"/>
              </a:rPr>
              <a:t>WAVE BOWL- </a:t>
            </a:r>
            <a:r>
              <a:rPr lang="en-GB" sz="1400" dirty="0" smtClean="0">
                <a:latin typeface="Letter-join Plus 40" panose="02000505000000020003" pitchFamily="50" charset="0"/>
              </a:rPr>
              <a:t>by the end of this topic you will have learnt to design, make and evaluate your own wave bowl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ter-join Plus 40" panose="02000505000000020003" pitchFamily="50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994381"/>
              </p:ext>
            </p:extLst>
          </p:nvPr>
        </p:nvGraphicFramePr>
        <p:xfrm>
          <a:off x="0" y="692529"/>
          <a:ext cx="5791200" cy="24489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2327">
                  <a:extLst>
                    <a:ext uri="{9D8B030D-6E8A-4147-A177-3AD203B41FA5}">
                      <a16:colId xmlns:a16="http://schemas.microsoft.com/office/drawing/2014/main" val="461999664"/>
                    </a:ext>
                  </a:extLst>
                </a:gridCol>
                <a:gridCol w="4488873">
                  <a:extLst>
                    <a:ext uri="{9D8B030D-6E8A-4147-A177-3AD203B41FA5}">
                      <a16:colId xmlns:a16="http://schemas.microsoft.com/office/drawing/2014/main" val="2836224189"/>
                    </a:ext>
                  </a:extLst>
                </a:gridCol>
              </a:tblGrid>
              <a:tr h="31632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Letter-join Basic 40" panose="02000505000000020003" pitchFamily="50" charset="0"/>
                        </a:rPr>
                        <a:t>Key Vocabulary</a:t>
                      </a:r>
                      <a:endParaRPr lang="en-GB" sz="1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024061"/>
                  </a:ext>
                </a:extLst>
              </a:tr>
              <a:tr h="2487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Letter-join Basic 40" panose="02000505000000020003" pitchFamily="50" charset="0"/>
                          <a:ea typeface="+mn-ea"/>
                          <a:cs typeface="+mn-cs"/>
                        </a:rPr>
                        <a:t>Mosaic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Letter-join Basic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Letter-join Plus 40" panose="02000505000000020003" pitchFamily="50" charset="0"/>
                          <a:ea typeface="+mn-ea"/>
                          <a:cs typeface="+mn-cs"/>
                        </a:rPr>
                        <a:t>a decoration on a surface made by setting small pieces of glass, tile, or stone of different colours into another material so as to make pictures 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Letter-join Plus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938787"/>
                  </a:ext>
                </a:extLst>
              </a:tr>
              <a:tr h="2242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Letter-join Basic 40" panose="02000505000000020003" pitchFamily="50" charset="0"/>
                          <a:ea typeface="+mn-ea"/>
                          <a:cs typeface="+mn-cs"/>
                        </a:rPr>
                        <a:t>Stimuli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Letter-join Basic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Letter-join Basic 40" panose="02000505000000020003" pitchFamily="50" charset="0"/>
                          <a:ea typeface="+mn-ea"/>
                          <a:cs typeface="+mn-cs"/>
                        </a:rPr>
                        <a:t>Something that causes a response – a piece of</a:t>
                      </a:r>
                      <a:r>
                        <a:rPr lang="en-GB" sz="1400" kern="1200" baseline="0" dirty="0" smtClean="0">
                          <a:solidFill>
                            <a:schemeClr val="dk1"/>
                          </a:solidFill>
                          <a:latin typeface="Letter-join Basic 40" panose="02000505000000020003" pitchFamily="50" charset="0"/>
                          <a:ea typeface="+mn-ea"/>
                          <a:cs typeface="+mn-cs"/>
                        </a:rPr>
                        <a:t> music that we can use to create art from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Letter-join Basic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422566"/>
                  </a:ext>
                </a:extLst>
              </a:tr>
              <a:tr h="2487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Letter-join Basic 40" panose="02000505000000020003" pitchFamily="50" charset="0"/>
                          <a:ea typeface="+mn-ea"/>
                          <a:cs typeface="+mn-cs"/>
                        </a:rPr>
                        <a:t>Precision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Letter-join Basic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 smtClean="0">
                          <a:solidFill>
                            <a:schemeClr val="dk1"/>
                          </a:solidFill>
                          <a:latin typeface="Letter-join Basic 40" panose="02000505000000020003" pitchFamily="50" charset="0"/>
                          <a:ea typeface="+mn-ea"/>
                          <a:cs typeface="+mn-cs"/>
                        </a:rPr>
                        <a:t>To be exact and accurate</a:t>
                      </a:r>
                      <a:endParaRPr lang="en-GB" sz="1400" b="0" kern="1200" dirty="0">
                        <a:solidFill>
                          <a:schemeClr val="dk1"/>
                        </a:solidFill>
                        <a:latin typeface="Letter-join Basic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312415"/>
                  </a:ext>
                </a:extLst>
              </a:tr>
              <a:tr h="2487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Letter-join Basic 40" panose="02000505000000020003" pitchFamily="50" charset="0"/>
                          <a:ea typeface="+mn-ea"/>
                          <a:cs typeface="+mn-cs"/>
                        </a:rPr>
                        <a:t>Embellishing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Letter-join Basic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Letter-join Basic 40" panose="02000505000000020003" pitchFamily="50" charset="0"/>
                          <a:ea typeface="+mn-ea"/>
                          <a:cs typeface="+mn-cs"/>
                        </a:rPr>
                        <a:t>To make beautiful with</a:t>
                      </a:r>
                      <a:r>
                        <a:rPr lang="en-GB" sz="1400" kern="1200" baseline="0" dirty="0" smtClean="0">
                          <a:solidFill>
                            <a:schemeClr val="dk1"/>
                          </a:solidFill>
                          <a:latin typeface="Letter-join Basic 40" panose="02000505000000020003" pitchFamily="50" charset="0"/>
                          <a:ea typeface="+mn-ea"/>
                          <a:cs typeface="+mn-cs"/>
                        </a:rPr>
                        <a:t> decoration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Letter-join Basic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190718"/>
                  </a:ext>
                </a:extLst>
              </a:tr>
              <a:tr h="2487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Letter-join Basic 40" panose="02000505000000020003" pitchFamily="50" charset="0"/>
                          <a:ea typeface="+mn-ea"/>
                          <a:cs typeface="+mn-cs"/>
                        </a:rPr>
                        <a:t>Collaborative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Letter-join Basic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Letter-join Basic 40" panose="02000505000000020003" pitchFamily="50" charset="0"/>
                          <a:ea typeface="+mn-ea"/>
                          <a:cs typeface="+mn-cs"/>
                        </a:rPr>
                        <a:t>Working in a group. Coming up with ideas together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Letter-join Basic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447573"/>
                  </a:ext>
                </a:extLst>
              </a:tr>
              <a:tr h="2487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kern="1200" dirty="0">
                        <a:solidFill>
                          <a:schemeClr val="tx1"/>
                        </a:solidFill>
                        <a:latin typeface="Letter-join Basic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kern="1200" dirty="0">
                        <a:solidFill>
                          <a:schemeClr val="dk1"/>
                        </a:solidFill>
                        <a:latin typeface="Letter-join Basic 40" panose="02000505000000020003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19551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3128143"/>
            <a:ext cx="5791200" cy="1384995"/>
          </a:xfrm>
          <a:prstGeom prst="rect">
            <a:avLst/>
          </a:prstGeom>
          <a:solidFill>
            <a:srgbClr val="FFCC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1400" b="1" dirty="0" smtClean="0">
                <a:latin typeface="Letter-join Plus 40" panose="02000505000000020003" pitchFamily="50" charset="0"/>
              </a:rPr>
              <a:t>1. To explore different music stimuli and to express this through drawings</a:t>
            </a:r>
          </a:p>
          <a:p>
            <a:endParaRPr lang="en-GB" sz="1400" dirty="0" smtClean="0">
              <a:ln>
                <a:solidFill>
                  <a:schemeClr val="tx1"/>
                </a:solidFill>
              </a:ln>
            </a:endParaRPr>
          </a:p>
          <a:p>
            <a:r>
              <a:rPr lang="en-GB" sz="1400" dirty="0" smtClean="0">
                <a:latin typeface="Letter-join Plus 40" panose="02000505000000020003" pitchFamily="50" charset="0"/>
              </a:rPr>
              <a:t>We will look at a range of stimuli including poetry and music to inspire us. We work to a theme based upon our topic. </a:t>
            </a:r>
            <a:endParaRPr lang="en-GB" sz="1400" dirty="0" smtClean="0">
              <a:latin typeface="Letter-join Plus 40" panose="02000505000000020003" pitchFamily="50" charset="0"/>
            </a:endParaRPr>
          </a:p>
          <a:p>
            <a:endParaRPr lang="en-GB" sz="1400" dirty="0">
              <a:latin typeface="Letter-join Plus 40" panose="02000505000000020003" pitchFamily="50" charset="0"/>
            </a:endParaRPr>
          </a:p>
          <a:p>
            <a:endParaRPr lang="en-GB" sz="1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286205"/>
            <a:ext cx="5791200" cy="25699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Letter-join Plus 40" panose="02000505000000020003" pitchFamily="50" charset="0"/>
              </a:rPr>
              <a:t>2. In groups, design a wave bowl from your music stimuli </a:t>
            </a:r>
          </a:p>
          <a:p>
            <a:pPr algn="ctr"/>
            <a:endParaRPr lang="en-GB" sz="1200" b="1" dirty="0" smtClean="0">
              <a:latin typeface="Letter-join Plus 40" panose="02000505000000020003" pitchFamily="50" charset="0"/>
            </a:endParaRPr>
          </a:p>
          <a:p>
            <a:pPr algn="ctr"/>
            <a:endParaRPr lang="en-GB" sz="1200" b="1" dirty="0">
              <a:latin typeface="Letter-join Plus 40" panose="02000505000000020003" pitchFamily="50" charset="0"/>
            </a:endParaRPr>
          </a:p>
          <a:p>
            <a:pPr algn="ctr"/>
            <a:endParaRPr lang="en-GB" sz="1200" b="1" dirty="0" smtClean="0">
              <a:latin typeface="Letter-join Plus 40" panose="02000505000000020003" pitchFamily="50" charset="0"/>
            </a:endParaRPr>
          </a:p>
          <a:p>
            <a:pPr algn="ctr"/>
            <a:endParaRPr lang="en-GB" sz="1200" b="1" dirty="0">
              <a:latin typeface="Letter-join Plus 40" panose="02000505000000020003" pitchFamily="50" charset="0"/>
            </a:endParaRPr>
          </a:p>
          <a:p>
            <a:pPr algn="ctr"/>
            <a:endParaRPr lang="en-GB" sz="1200" b="1" dirty="0" smtClean="0">
              <a:latin typeface="Letter-join Plus 40" panose="02000505000000020003" pitchFamily="50" charset="0"/>
            </a:endParaRPr>
          </a:p>
          <a:p>
            <a:pPr algn="ctr"/>
            <a:endParaRPr lang="en-GB" sz="1200" b="1" dirty="0">
              <a:latin typeface="Letter-join Plus 40" panose="02000505000000020003" pitchFamily="50" charset="0"/>
            </a:endParaRPr>
          </a:p>
          <a:p>
            <a:pPr algn="ctr"/>
            <a:endParaRPr lang="en-GB" sz="1200" b="1" dirty="0" smtClean="0">
              <a:latin typeface="Letter-join Plus 40" panose="02000505000000020003" pitchFamily="50" charset="0"/>
            </a:endParaRPr>
          </a:p>
          <a:p>
            <a:pPr algn="ctr"/>
            <a:endParaRPr lang="en-GB" sz="1200" b="1" dirty="0">
              <a:latin typeface="Letter-join Plus 40" panose="02000505000000020003" pitchFamily="50" charset="0"/>
            </a:endParaRPr>
          </a:p>
          <a:p>
            <a:pPr algn="ctr"/>
            <a:endParaRPr lang="en-GB" sz="1200" b="1" dirty="0" smtClean="0">
              <a:latin typeface="Letter-join Plus 40" panose="02000505000000020003" pitchFamily="50" charset="0"/>
            </a:endParaRPr>
          </a:p>
          <a:p>
            <a:pPr algn="ctr"/>
            <a:endParaRPr lang="en-GB" sz="1200" b="1" dirty="0">
              <a:latin typeface="Letter-join Plus 40" panose="02000505000000020003" pitchFamily="50" charset="0"/>
            </a:endParaRPr>
          </a:p>
          <a:p>
            <a:endParaRPr lang="en-GB" sz="1200" b="1" dirty="0" smtClean="0">
              <a:latin typeface="Letter-join Plus 40" panose="02000505000000020003" pitchFamily="50" charset="0"/>
            </a:endParaRPr>
          </a:p>
          <a:p>
            <a:pPr algn="ctr"/>
            <a:endParaRPr lang="en-GB" sz="1200" dirty="0" smtClean="0">
              <a:latin typeface="Letter-join Plus 40" panose="02000505000000020003" pitchFamily="50" charset="0"/>
            </a:endParaRPr>
          </a:p>
          <a:p>
            <a:endParaRPr lang="en-GB" sz="300" dirty="0" smtClean="0">
              <a:latin typeface="Letter-join Plus 40" panose="02000505000000020003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673805"/>
            <a:ext cx="6400800" cy="3262432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1400" b="1" dirty="0" smtClean="0">
                <a:latin typeface="Letter-join Plus 40" panose="02000505000000020003" pitchFamily="50" charset="0"/>
              </a:rPr>
              <a:t>3. To cut materials with precision </a:t>
            </a:r>
          </a:p>
          <a:p>
            <a:pPr lvl="0"/>
            <a:r>
              <a:rPr lang="en-GB" sz="1200" b="1" dirty="0" smtClean="0">
                <a:latin typeface="Letter-join Plus 40" panose="02000505000000020003" pitchFamily="50" charset="0"/>
              </a:rPr>
              <a:t>We will cut f</a:t>
            </a:r>
            <a:r>
              <a:rPr lang="en-GB" sz="1200" b="1" dirty="0" smtClean="0">
                <a:latin typeface="Letter-join Plus 40" panose="02000505000000020003" pitchFamily="50" charset="0"/>
              </a:rPr>
              <a:t>oam </a:t>
            </a:r>
            <a:r>
              <a:rPr lang="en-GB" sz="1200" b="1" dirty="0" smtClean="0">
                <a:latin typeface="Letter-join Plus 40" panose="02000505000000020003" pitchFamily="50" charset="0"/>
              </a:rPr>
              <a:t>board </a:t>
            </a:r>
            <a:r>
              <a:rPr lang="en-GB" sz="1200" b="1" dirty="0" smtClean="0">
                <a:latin typeface="Letter-join Plus 40" panose="02000505000000020003" pitchFamily="50" charset="0"/>
              </a:rPr>
              <a:t>into triangles. Some of these have been painted with black ink on the back.</a:t>
            </a:r>
          </a:p>
          <a:p>
            <a:pPr lvl="0" algn="ctr"/>
            <a:endParaRPr lang="en-GB" sz="1200" b="1" dirty="0">
              <a:latin typeface="Letter-join Plus 40" panose="02000505000000020003" pitchFamily="50" charset="0"/>
            </a:endParaRPr>
          </a:p>
          <a:p>
            <a:pPr lvl="0" algn="ctr"/>
            <a:endParaRPr lang="en-GB" sz="1200" b="1" dirty="0" smtClean="0">
              <a:latin typeface="Letter-join Plus 40" panose="02000505000000020003" pitchFamily="50" charset="0"/>
            </a:endParaRPr>
          </a:p>
          <a:p>
            <a:pPr lvl="0" algn="ctr"/>
            <a:endParaRPr lang="en-GB" sz="1200" b="1" dirty="0" smtClean="0">
              <a:latin typeface="Letter-join Plus 40" panose="02000505000000020003" pitchFamily="50" charset="0"/>
            </a:endParaRPr>
          </a:p>
          <a:p>
            <a:endParaRPr lang="en-GB" sz="1200" dirty="0" smtClean="0">
              <a:ln>
                <a:solidFill>
                  <a:schemeClr val="tx1"/>
                </a:solidFill>
              </a:ln>
              <a:latin typeface="Letter-join Plus 40" panose="02000505000000020003" pitchFamily="50" charset="0"/>
            </a:endParaRPr>
          </a:p>
          <a:p>
            <a:endParaRPr lang="en-GB" sz="1200" dirty="0">
              <a:ln>
                <a:solidFill>
                  <a:schemeClr val="tx1"/>
                </a:solidFill>
              </a:ln>
              <a:latin typeface="Letter-join Plus 40" panose="02000505000000020003" pitchFamily="50" charset="0"/>
            </a:endParaRPr>
          </a:p>
          <a:p>
            <a:endParaRPr lang="en-GB" sz="1200" dirty="0" smtClean="0">
              <a:ln>
                <a:solidFill>
                  <a:schemeClr val="tx1"/>
                </a:solidFill>
              </a:ln>
              <a:latin typeface="Letter-join Plus 40" panose="02000505000000020003" pitchFamily="50" charset="0"/>
            </a:endParaRPr>
          </a:p>
          <a:p>
            <a:endParaRPr lang="en-GB" sz="1200" dirty="0">
              <a:ln>
                <a:solidFill>
                  <a:schemeClr val="tx1"/>
                </a:solidFill>
              </a:ln>
              <a:latin typeface="Letter-join Plus 40" panose="02000505000000020003" pitchFamily="50" charset="0"/>
            </a:endParaRPr>
          </a:p>
          <a:p>
            <a:endParaRPr lang="en-GB" sz="1200" dirty="0" smtClean="0">
              <a:ln>
                <a:solidFill>
                  <a:schemeClr val="tx1"/>
                </a:solidFill>
              </a:ln>
              <a:latin typeface="Letter-join Plus 40" panose="02000505000000020003" pitchFamily="50" charset="0"/>
            </a:endParaRPr>
          </a:p>
          <a:p>
            <a:endParaRPr lang="en-GB" sz="1200" dirty="0" smtClean="0">
              <a:ln>
                <a:solidFill>
                  <a:schemeClr val="tx1"/>
                </a:solidFill>
              </a:ln>
              <a:latin typeface="Letter-join Plus 40" panose="02000505000000020003" pitchFamily="50" charset="0"/>
            </a:endParaRPr>
          </a:p>
          <a:p>
            <a:endParaRPr lang="en-GB" sz="1200" dirty="0">
              <a:ln>
                <a:solidFill>
                  <a:schemeClr val="tx1"/>
                </a:solidFill>
              </a:ln>
              <a:latin typeface="Letter-join Plus 40" panose="02000505000000020003" pitchFamily="50" charset="0"/>
            </a:endParaRPr>
          </a:p>
          <a:p>
            <a:endParaRPr lang="en-GB" sz="1200" dirty="0" smtClean="0">
              <a:ln>
                <a:solidFill>
                  <a:schemeClr val="tx1"/>
                </a:solidFill>
              </a:ln>
              <a:latin typeface="Letter-join Plus 40" panose="02000505000000020003" pitchFamily="50" charset="0"/>
            </a:endParaRPr>
          </a:p>
          <a:p>
            <a:endParaRPr lang="en-GB" sz="1200" dirty="0" smtClean="0">
              <a:ln>
                <a:solidFill>
                  <a:schemeClr val="tx1"/>
                </a:solidFill>
              </a:ln>
              <a:latin typeface="Letter-join Plus 40" panose="02000505000000020003" pitchFamily="50" charset="0"/>
            </a:endParaRPr>
          </a:p>
          <a:p>
            <a:endParaRPr lang="en-GB" sz="1200" dirty="0">
              <a:ln>
                <a:solidFill>
                  <a:schemeClr val="tx1"/>
                </a:solidFill>
              </a:ln>
              <a:latin typeface="Letter-join Plus 40" panose="02000505000000020003" pitchFamily="50" charset="0"/>
            </a:endParaRPr>
          </a:p>
          <a:p>
            <a:endParaRPr lang="en-GB" sz="1200" dirty="0" smtClean="0">
              <a:ln>
                <a:solidFill>
                  <a:schemeClr val="tx1"/>
                </a:solidFill>
              </a:ln>
              <a:latin typeface="Letter-join Plus 40" panose="02000505000000020003" pitchFamily="50" charset="0"/>
            </a:endParaRPr>
          </a:p>
          <a:p>
            <a:endParaRPr lang="en-GB" sz="1200" dirty="0" smtClean="0">
              <a:ln>
                <a:solidFill>
                  <a:schemeClr val="tx1"/>
                </a:solidFill>
              </a:ln>
              <a:latin typeface="Letter-join Plus 40" panose="02000505000000020003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3952468"/>
            <a:ext cx="6400800" cy="2554545"/>
          </a:xfrm>
          <a:prstGeom prst="rect">
            <a:avLst/>
          </a:prstGeom>
          <a:solidFill>
            <a:srgbClr val="00FFCC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Letter-join Plus 40" panose="02000505000000020003" pitchFamily="50" charset="0"/>
              </a:rPr>
              <a:t>4</a:t>
            </a:r>
            <a:r>
              <a:rPr lang="en-GB" sz="1400" b="1" dirty="0" smtClean="0">
                <a:latin typeface="Letter-join Plus 40" panose="02000505000000020003" pitchFamily="50" charset="0"/>
              </a:rPr>
              <a:t>. To show feelings through your </a:t>
            </a:r>
            <a:r>
              <a:rPr lang="en-GB" sz="1400" b="1" dirty="0" smtClean="0">
                <a:latin typeface="Letter-join Plus 40" panose="02000505000000020003" pitchFamily="50" charset="0"/>
              </a:rPr>
              <a:t>design and </a:t>
            </a:r>
            <a:r>
              <a:rPr lang="en-GB" sz="1400" b="1" dirty="0">
                <a:latin typeface="Letter-join Plus 40" panose="02000505000000020003" pitchFamily="50" charset="0"/>
              </a:rPr>
              <a:t>t</a:t>
            </a:r>
            <a:r>
              <a:rPr lang="en-GB" sz="1400" b="1" dirty="0" smtClean="0">
                <a:latin typeface="Letter-join Plus 40" panose="02000505000000020003" pitchFamily="50" charset="0"/>
              </a:rPr>
              <a:t>o </a:t>
            </a:r>
            <a:r>
              <a:rPr lang="en-GB" sz="1400" b="1" dirty="0">
                <a:latin typeface="Letter-join Plus 40" panose="02000505000000020003" pitchFamily="50" charset="0"/>
              </a:rPr>
              <a:t>join materials effectively selecting your own materials</a:t>
            </a:r>
          </a:p>
          <a:p>
            <a:pPr lvl="0" algn="ctr"/>
            <a:endParaRPr lang="en-GB" sz="1200" dirty="0">
              <a:latin typeface="Letter-join Plus 40" panose="02000505000000020003" pitchFamily="50" charset="0"/>
            </a:endParaRPr>
          </a:p>
          <a:p>
            <a:endParaRPr lang="en-GB" sz="1200" dirty="0" smtClean="0">
              <a:latin typeface="Letter-join Plus 40" panose="02000505000000020003" pitchFamily="50" charset="0"/>
            </a:endParaRPr>
          </a:p>
          <a:p>
            <a:endParaRPr lang="en-GB" sz="1200" dirty="0" smtClean="0">
              <a:latin typeface="Letter-join Plus 40" panose="02000505000000020003" pitchFamily="50" charset="0"/>
            </a:endParaRPr>
          </a:p>
          <a:p>
            <a:endParaRPr lang="en-GB" sz="1200" dirty="0">
              <a:latin typeface="Letter-join Plus 40" panose="02000505000000020003" pitchFamily="50" charset="0"/>
            </a:endParaRPr>
          </a:p>
          <a:p>
            <a:endParaRPr lang="en-GB" sz="1200" dirty="0" smtClean="0">
              <a:latin typeface="Letter-join Plus 40" panose="02000505000000020003" pitchFamily="50" charset="0"/>
            </a:endParaRPr>
          </a:p>
          <a:p>
            <a:endParaRPr lang="en-GB" sz="1200" dirty="0" smtClean="0">
              <a:latin typeface="Letter-join Plus 40" panose="02000505000000020003" pitchFamily="50" charset="0"/>
            </a:endParaRPr>
          </a:p>
          <a:p>
            <a:endParaRPr lang="en-GB" sz="1200" dirty="0">
              <a:latin typeface="Letter-join Plus 40" panose="02000505000000020003" pitchFamily="50" charset="0"/>
            </a:endParaRPr>
          </a:p>
          <a:p>
            <a:endParaRPr lang="en-GB" sz="1200" dirty="0" smtClean="0">
              <a:latin typeface="Letter-join Plus 40" panose="02000505000000020003" pitchFamily="50" charset="0"/>
            </a:endParaRPr>
          </a:p>
          <a:p>
            <a:endParaRPr lang="en-GB" sz="1200" dirty="0">
              <a:latin typeface="Letter-join Plus 40" panose="02000505000000020003" pitchFamily="50" charset="0"/>
            </a:endParaRPr>
          </a:p>
          <a:p>
            <a:endParaRPr lang="en-GB" sz="1200" dirty="0">
              <a:latin typeface="Letter-join Plus 40" panose="02000505000000020003" pitchFamily="50" charset="0"/>
            </a:endParaRPr>
          </a:p>
          <a:p>
            <a:endParaRPr lang="en-GB" sz="1200" dirty="0">
              <a:latin typeface="Letter-join Plus 40" panose="02000505000000020003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5601178"/>
            <a:ext cx="6400800" cy="12311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 startAt="5"/>
            </a:pPr>
            <a:r>
              <a:rPr lang="en-GB" sz="1400" b="1" dirty="0" smtClean="0">
                <a:latin typeface="Letter-join Plus 40" panose="02000505000000020003" pitchFamily="50" charset="0"/>
              </a:rPr>
              <a:t>To </a:t>
            </a:r>
            <a:r>
              <a:rPr lang="en-GB" sz="1400" b="1" dirty="0">
                <a:latin typeface="Letter-join Plus 40" panose="02000505000000020003" pitchFamily="50" charset="0"/>
              </a:rPr>
              <a:t>evaluate yours and others final </a:t>
            </a:r>
            <a:r>
              <a:rPr lang="en-GB" sz="1400" b="1" dirty="0" smtClean="0">
                <a:latin typeface="Letter-join Plus 40" panose="02000505000000020003" pitchFamily="50" charset="0"/>
              </a:rPr>
              <a:t>pieces</a:t>
            </a:r>
          </a:p>
          <a:p>
            <a:pPr marL="457200" indent="-457200" algn="ctr">
              <a:buAutoNum type="arabicPeriod" startAt="5"/>
            </a:pPr>
            <a:endParaRPr lang="en-GB" sz="1400" b="1" dirty="0">
              <a:latin typeface="Letter-join Plus 40" panose="02000505000000020003" pitchFamily="50" charset="0"/>
            </a:endParaRPr>
          </a:p>
          <a:p>
            <a:r>
              <a:rPr lang="en-GB" sz="2000" b="1" dirty="0" smtClean="0">
                <a:latin typeface="Letter-join Plus 40" panose="02000505000000020003" pitchFamily="50" charset="0"/>
              </a:rPr>
              <a:t>    DESIGN 	    MAKE	   EVALUATE</a:t>
            </a:r>
            <a:endParaRPr lang="en-GB" sz="2000" b="1" dirty="0">
              <a:latin typeface="Letter-join Plus 40" panose="02000505000000020003" pitchFamily="50" charset="0"/>
            </a:endParaRPr>
          </a:p>
          <a:p>
            <a:pPr lvl="0" algn="ctr"/>
            <a:endParaRPr lang="en-GB" sz="1200" b="1" dirty="0">
              <a:latin typeface="Letter-join Plus 40" panose="02000505000000020003" pitchFamily="50" charset="0"/>
            </a:endParaRPr>
          </a:p>
          <a:p>
            <a:pPr lvl="0" algn="ctr"/>
            <a:endParaRPr lang="en-GB" sz="200" b="1" dirty="0" smtClean="0">
              <a:latin typeface="Letter-join Plus 40" panose="02000505000000020003" pitchFamily="50" charset="0"/>
            </a:endParaRPr>
          </a:p>
          <a:p>
            <a:pPr lvl="0" algn="ctr"/>
            <a:r>
              <a:rPr lang="en-GB" sz="1200" b="1" dirty="0" smtClean="0">
                <a:latin typeface="Letter-join Plus 40" panose="02000505000000020003" pitchFamily="50" charset="0"/>
              </a:rPr>
              <a:t> </a:t>
            </a:r>
            <a:endParaRPr lang="en-GB" sz="1200" dirty="0" smtClean="0">
              <a:latin typeface="Letter-join Plus 40" panose="02000505000000020003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952" y="1280581"/>
            <a:ext cx="4113296" cy="23746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04" y="4750366"/>
            <a:ext cx="2563730" cy="17780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738" y="4750366"/>
            <a:ext cx="2974557" cy="1778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1477" y="4435266"/>
            <a:ext cx="2992104" cy="1156156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7164680" y="6008623"/>
            <a:ext cx="661736" cy="416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>
            <a:off x="8836661" y="6008622"/>
            <a:ext cx="661736" cy="416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>
            <a:off x="11048248" y="6008621"/>
            <a:ext cx="661736" cy="416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23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201</Words>
  <Application>Microsoft Office PowerPoint</Application>
  <PresentationFormat>Widescreen</PresentationFormat>
  <Paragraphs>58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Letter-join Basic 40</vt:lpstr>
      <vt:lpstr>Letter-join Plus 40</vt:lpstr>
      <vt:lpstr>Times New Roman</vt:lpstr>
      <vt:lpstr>Office Theme</vt:lpstr>
      <vt:lpstr>PowerPoint Presentation</vt:lpstr>
    </vt:vector>
  </TitlesOfParts>
  <Company>St Marys Axminster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Matthews</dc:creator>
  <cp:lastModifiedBy>Louise Matthews</cp:lastModifiedBy>
  <cp:revision>23</cp:revision>
  <dcterms:created xsi:type="dcterms:W3CDTF">2022-09-03T20:07:17Z</dcterms:created>
  <dcterms:modified xsi:type="dcterms:W3CDTF">2023-02-06T11:39:11Z</dcterms:modified>
</cp:coreProperties>
</file>