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81" r:id="rId14"/>
    <p:sldId id="267" r:id="rId15"/>
  </p:sldIdLst>
  <p:sldSz cx="9144000" cy="6858000" type="screen4x3"/>
  <p:notesSz cx="6858000" cy="9144000"/>
  <p:embeddedFontLst>
    <p:embeddedFont>
      <p:font typeface="Twinkl SemiBold" charset="0"/>
      <p:bold r:id="rId18"/>
    </p:embeddedFon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Sassoon Infant Rg" panose="02000503030000020003"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A0"/>
    <a:srgbClr val="FBE56D"/>
    <a:srgbClr val="9B9BCD"/>
    <a:srgbClr val="BCDEC3"/>
    <a:srgbClr val="F8BC91"/>
    <a:srgbClr val="CEDF97"/>
    <a:srgbClr val="CEDF98"/>
    <a:srgbClr val="699327"/>
    <a:srgbClr val="009285"/>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Autumn? </a:t>
            </a:r>
          </a:p>
        </p:txBody>
      </p:sp>
      <p:pic>
        <p:nvPicPr>
          <p:cNvPr id="4" name="Picture 3">
            <a:extLst>
              <a:ext uri="{FF2B5EF4-FFF2-40B4-BE49-F238E27FC236}">
                <a16:creationId xmlns:a16="http://schemas.microsoft.com/office/drawing/2014/main" id="{92B3C19A-6BDA-4353-A823-BCB522FEE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81" y="1384419"/>
            <a:ext cx="6711637" cy="4744919"/>
          </a:xfrm>
          <a:prstGeom prst="rect">
            <a:avLst/>
          </a:prstGeom>
        </p:spPr>
      </p:pic>
    </p:spTree>
    <p:extLst>
      <p:ext uri="{BB962C8B-B14F-4D97-AF65-F5344CB8AC3E}">
        <p14:creationId xmlns:p14="http://schemas.microsoft.com/office/powerpoint/2010/main" val="35980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2D2E57-BCFA-438F-A27F-F0083178B2EC}"/>
              </a:ext>
            </a:extLst>
          </p:cNvPr>
          <p:cNvSpPr/>
          <p:nvPr/>
        </p:nvSpPr>
        <p:spPr>
          <a:xfrm>
            <a:off x="864540" y="1384419"/>
            <a:ext cx="7523810" cy="474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Winter? </a:t>
            </a:r>
          </a:p>
        </p:txBody>
      </p:sp>
      <p:pic>
        <p:nvPicPr>
          <p:cNvPr id="5" name="Picture 4">
            <a:extLst>
              <a:ext uri="{FF2B5EF4-FFF2-40B4-BE49-F238E27FC236}">
                <a16:creationId xmlns:a16="http://schemas.microsoft.com/office/drawing/2014/main" id="{4BD37CDB-16A8-4ECE-B5A1-0CAF23565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540" y="1384419"/>
            <a:ext cx="7429804" cy="4744919"/>
          </a:xfrm>
          <a:prstGeom prst="rect">
            <a:avLst/>
          </a:prstGeom>
        </p:spPr>
      </p:pic>
    </p:spTree>
    <p:extLst>
      <p:ext uri="{BB962C8B-B14F-4D97-AF65-F5344CB8AC3E}">
        <p14:creationId xmlns:p14="http://schemas.microsoft.com/office/powerpoint/2010/main" val="37097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Summer? </a:t>
            </a:r>
          </a:p>
        </p:txBody>
      </p:sp>
      <p:pic>
        <p:nvPicPr>
          <p:cNvPr id="4" name="Picture 3">
            <a:extLst>
              <a:ext uri="{FF2B5EF4-FFF2-40B4-BE49-F238E27FC236}">
                <a16:creationId xmlns:a16="http://schemas.microsoft.com/office/drawing/2014/main" id="{25C7E9F1-FA25-4378-B370-EEC28EEEF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54" y="1331510"/>
            <a:ext cx="6875092" cy="4797828"/>
          </a:xfrm>
          <a:prstGeom prst="rect">
            <a:avLst/>
          </a:prstGeom>
        </p:spPr>
      </p:pic>
    </p:spTree>
    <p:extLst>
      <p:ext uri="{BB962C8B-B14F-4D97-AF65-F5344CB8AC3E}">
        <p14:creationId xmlns:p14="http://schemas.microsoft.com/office/powerpoint/2010/main" val="143609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235-5917-4C01-AA3B-F19044BD226A}"/>
              </a:ext>
            </a:extLst>
          </p:cNvPr>
          <p:cNvSpPr>
            <a:spLocks noGrp="1"/>
          </p:cNvSpPr>
          <p:nvPr>
            <p:ph type="title"/>
          </p:nvPr>
        </p:nvSpPr>
        <p:spPr/>
        <p:txBody>
          <a:bodyPr/>
          <a:lstStyle/>
          <a:p>
            <a:r>
              <a:rPr lang="en-GB" altLang="en-US" dirty="0"/>
              <a:t>Some Special UK Spring Dates</a:t>
            </a:r>
            <a:endParaRPr lang="en-GB" dirty="0"/>
          </a:p>
        </p:txBody>
      </p:sp>
      <p:sp>
        <p:nvSpPr>
          <p:cNvPr id="3" name="Rectangle 4">
            <a:extLst>
              <a:ext uri="{FF2B5EF4-FFF2-40B4-BE49-F238E27FC236}">
                <a16:creationId xmlns:a16="http://schemas.microsoft.com/office/drawing/2014/main" id="{9E8C78C3-50DB-48F0-AF90-D44F609E9454}"/>
              </a:ext>
            </a:extLst>
          </p:cNvPr>
          <p:cNvSpPr>
            <a:spLocks noChangeArrowheads="1"/>
          </p:cNvSpPr>
          <p:nvPr/>
        </p:nvSpPr>
        <p:spPr bwMode="auto">
          <a:xfrm>
            <a:off x="768077" y="1343992"/>
            <a:ext cx="7632700" cy="25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St. David’s Day (Wales) – 1</a:t>
            </a:r>
            <a:r>
              <a:rPr lang="en-GB" altLang="en-US" baseline="30000" dirty="0">
                <a:solidFill>
                  <a:schemeClr val="tx1"/>
                </a:solidFill>
              </a:rPr>
              <a:t>st</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Patrick’s Day (Ireland) – 17</a:t>
            </a:r>
            <a:r>
              <a:rPr lang="en-GB" altLang="en-US" baseline="30000" dirty="0">
                <a:solidFill>
                  <a:schemeClr val="tx1"/>
                </a:solidFill>
              </a:rPr>
              <a:t>th</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Queen Elizabeth II’s birthday – 21</a:t>
            </a:r>
            <a:r>
              <a:rPr lang="en-GB" altLang="en-US" baseline="30000" dirty="0">
                <a:solidFill>
                  <a:schemeClr val="tx1"/>
                </a:solidFill>
              </a:rPr>
              <a:t>st</a:t>
            </a:r>
            <a:r>
              <a:rPr lang="en-GB" altLang="en-US" dirty="0">
                <a:solidFill>
                  <a:schemeClr val="tx1"/>
                </a:solidFill>
              </a:rPr>
              <a:t> April</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George’s Day (England) – 23</a:t>
            </a:r>
            <a:r>
              <a:rPr lang="en-GB" altLang="en-US" baseline="30000" dirty="0">
                <a:solidFill>
                  <a:schemeClr val="tx1"/>
                </a:solidFill>
              </a:rPr>
              <a:t>rd</a:t>
            </a:r>
            <a:r>
              <a:rPr lang="en-GB" altLang="en-US" dirty="0">
                <a:solidFill>
                  <a:schemeClr val="tx1"/>
                </a:solidFill>
              </a:rPr>
              <a:t> April</a:t>
            </a:r>
          </a:p>
          <a:p>
            <a:pPr algn="ctr" eaLnBrk="1" hangingPunct="1">
              <a:lnSpc>
                <a:spcPct val="100000"/>
              </a:lnSpc>
              <a:spcBef>
                <a:spcPct val="0"/>
              </a:spcBef>
              <a:buFontTx/>
              <a:buNone/>
            </a:pPr>
            <a:endParaRPr lang="en-GB" altLang="en-US" sz="1100" dirty="0">
              <a:solidFill>
                <a:schemeClr val="tx1"/>
              </a:solidFill>
            </a:endParaRPr>
          </a:p>
          <a:p>
            <a:pPr algn="ctr" eaLnBrk="1" hangingPunct="1">
              <a:lnSpc>
                <a:spcPct val="100000"/>
              </a:lnSpc>
              <a:spcBef>
                <a:spcPct val="0"/>
              </a:spcBef>
              <a:buFontTx/>
              <a:buNone/>
            </a:pPr>
            <a:r>
              <a:rPr lang="en-GB" altLang="en-US" dirty="0">
                <a:solidFill>
                  <a:schemeClr val="tx1"/>
                </a:solidFill>
              </a:rPr>
              <a:t>Mother’s Day and Easter are often celebrated in spring too.</a:t>
            </a:r>
          </a:p>
        </p:txBody>
      </p:sp>
      <p:sp>
        <p:nvSpPr>
          <p:cNvPr id="4" name="Rectangle 3">
            <a:extLst>
              <a:ext uri="{FF2B5EF4-FFF2-40B4-BE49-F238E27FC236}">
                <a16:creationId xmlns:a16="http://schemas.microsoft.com/office/drawing/2014/main" id="{73F1116A-A659-40E7-B58F-AA2D46CA419E}"/>
              </a:ext>
            </a:extLst>
          </p:cNvPr>
          <p:cNvSpPr>
            <a:spLocks noChangeArrowheads="1"/>
          </p:cNvSpPr>
          <p:nvPr/>
        </p:nvSpPr>
        <p:spPr bwMode="auto">
          <a:xfrm>
            <a:off x="750885" y="581331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Will you be celebrating any of these events?</a:t>
            </a:r>
          </a:p>
        </p:txBody>
      </p:sp>
      <p:grpSp>
        <p:nvGrpSpPr>
          <p:cNvPr id="24" name="Group 23">
            <a:extLst>
              <a:ext uri="{FF2B5EF4-FFF2-40B4-BE49-F238E27FC236}">
                <a16:creationId xmlns:a16="http://schemas.microsoft.com/office/drawing/2014/main" id="{0CF2E18F-9EDF-4197-B2D1-05646E1A40AA}"/>
              </a:ext>
            </a:extLst>
          </p:cNvPr>
          <p:cNvGrpSpPr/>
          <p:nvPr/>
        </p:nvGrpSpPr>
        <p:grpSpPr>
          <a:xfrm>
            <a:off x="789934" y="4085094"/>
            <a:ext cx="1584960" cy="1584960"/>
            <a:chOff x="905691" y="4483706"/>
            <a:chExt cx="1584960" cy="1584960"/>
          </a:xfrm>
          <a:solidFill>
            <a:srgbClr val="FBE56D"/>
          </a:solidFill>
        </p:grpSpPr>
        <p:sp>
          <p:nvSpPr>
            <p:cNvPr id="12" name="Oval 11">
              <a:extLst>
                <a:ext uri="{FF2B5EF4-FFF2-40B4-BE49-F238E27FC236}">
                  <a16:creationId xmlns:a16="http://schemas.microsoft.com/office/drawing/2014/main" id="{E9E6A17F-8CEB-4145-8E5D-1EBA05F0B852}"/>
                </a:ext>
              </a:extLst>
            </p:cNvPr>
            <p:cNvSpPr/>
            <p:nvPr/>
          </p:nvSpPr>
          <p:spPr>
            <a:xfrm>
              <a:off x="905691" y="4483706"/>
              <a:ext cx="1584960" cy="1584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0AA36CA-FC53-479B-A08D-259AEC928560}"/>
                </a:ext>
              </a:extLst>
            </p:cNvPr>
            <p:cNvPicPr>
              <a:picLocks noChangeAspect="1"/>
            </p:cNvPicPr>
            <p:nvPr/>
          </p:nvPicPr>
          <p:blipFill>
            <a:blip r:embed="rId2" cstate="print">
              <a:extLst>
                <a:ext uri="{28A0092B-C50C-407E-A947-70E740481C1C}">
                  <a14:useLocalDpi xmlns:a14="http://schemas.microsoft.com/office/drawing/2010/main" val="0"/>
                </a:ext>
              </a:extLst>
            </a:blip>
            <a:srcRect l="1073" b="64186"/>
            <a:stretch>
              <a:fillRect/>
            </a:stretch>
          </p:blipFill>
          <p:spPr>
            <a:xfrm>
              <a:off x="905691" y="4582255"/>
              <a:ext cx="1422153" cy="1486411"/>
            </a:xfrm>
            <a:custGeom>
              <a:avLst/>
              <a:gdLst>
                <a:gd name="connsiteX0" fmla="*/ 417185 w 1422153"/>
                <a:gd name="connsiteY0" fmla="*/ 0 h 1486411"/>
                <a:gd name="connsiteX1" fmla="*/ 1167775 w 1422153"/>
                <a:gd name="connsiteY1" fmla="*/ 0 h 1486411"/>
                <a:gd name="connsiteX2" fmla="*/ 1235563 w 1422153"/>
                <a:gd name="connsiteY2" fmla="*/ 36794 h 1486411"/>
                <a:gd name="connsiteX3" fmla="*/ 1352848 w 1422153"/>
                <a:gd name="connsiteY3" fmla="*/ 133563 h 1486411"/>
                <a:gd name="connsiteX4" fmla="*/ 1422153 w 1422153"/>
                <a:gd name="connsiteY4" fmla="*/ 217561 h 1486411"/>
                <a:gd name="connsiteX5" fmla="*/ 1422153 w 1422153"/>
                <a:gd name="connsiteY5" fmla="*/ 1170301 h 1486411"/>
                <a:gd name="connsiteX6" fmla="*/ 1352848 w 1422153"/>
                <a:gd name="connsiteY6" fmla="*/ 1254299 h 1486411"/>
                <a:gd name="connsiteX7" fmla="*/ 792480 w 1422153"/>
                <a:gd name="connsiteY7" fmla="*/ 1486411 h 1486411"/>
                <a:gd name="connsiteX8" fmla="*/ 0 w 1422153"/>
                <a:gd name="connsiteY8" fmla="*/ 693931 h 1486411"/>
                <a:gd name="connsiteX9" fmla="*/ 349397 w 1422153"/>
                <a:gd name="connsiteY9" fmla="*/ 36794 h 1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153" h="1486411">
                  <a:moveTo>
                    <a:pt x="417185" y="0"/>
                  </a:moveTo>
                  <a:lnTo>
                    <a:pt x="1167775" y="0"/>
                  </a:lnTo>
                  <a:lnTo>
                    <a:pt x="1235563" y="36794"/>
                  </a:lnTo>
                  <a:cubicBezTo>
                    <a:pt x="1277724" y="65277"/>
                    <a:pt x="1316996" y="97711"/>
                    <a:pt x="1352848" y="133563"/>
                  </a:cubicBezTo>
                  <a:lnTo>
                    <a:pt x="1422153" y="217561"/>
                  </a:lnTo>
                  <a:lnTo>
                    <a:pt x="1422153" y="1170301"/>
                  </a:lnTo>
                  <a:lnTo>
                    <a:pt x="1352848" y="1254299"/>
                  </a:lnTo>
                  <a:cubicBezTo>
                    <a:pt x="1209438" y="1397710"/>
                    <a:pt x="1011318" y="1486411"/>
                    <a:pt x="792480" y="1486411"/>
                  </a:cubicBezTo>
                  <a:cubicBezTo>
                    <a:pt x="354805" y="1486411"/>
                    <a:pt x="0" y="1131606"/>
                    <a:pt x="0" y="693931"/>
                  </a:cubicBezTo>
                  <a:cubicBezTo>
                    <a:pt x="0" y="420384"/>
                    <a:pt x="138596" y="179209"/>
                    <a:pt x="349397" y="36794"/>
                  </a:cubicBezTo>
                  <a:close/>
                </a:path>
              </a:pathLst>
            </a:custGeom>
            <a:grpFill/>
          </p:spPr>
        </p:pic>
      </p:grpSp>
      <p:grpSp>
        <p:nvGrpSpPr>
          <p:cNvPr id="23" name="Group 22">
            <a:extLst>
              <a:ext uri="{FF2B5EF4-FFF2-40B4-BE49-F238E27FC236}">
                <a16:creationId xmlns:a16="http://schemas.microsoft.com/office/drawing/2014/main" id="{83420C0C-F89E-4723-AFA6-C2923E818968}"/>
              </a:ext>
            </a:extLst>
          </p:cNvPr>
          <p:cNvGrpSpPr/>
          <p:nvPr/>
        </p:nvGrpSpPr>
        <p:grpSpPr>
          <a:xfrm>
            <a:off x="2794419" y="4085094"/>
            <a:ext cx="1584960" cy="1599864"/>
            <a:chOff x="2597964" y="4483706"/>
            <a:chExt cx="1584960" cy="1599864"/>
          </a:xfrm>
        </p:grpSpPr>
        <p:sp>
          <p:nvSpPr>
            <p:cNvPr id="18" name="Oval 17">
              <a:extLst>
                <a:ext uri="{FF2B5EF4-FFF2-40B4-BE49-F238E27FC236}">
                  <a16:creationId xmlns:a16="http://schemas.microsoft.com/office/drawing/2014/main" id="{06C6FA47-63B5-4BA4-BA13-CE9780E6FA53}"/>
                </a:ext>
              </a:extLst>
            </p:cNvPr>
            <p:cNvSpPr/>
            <p:nvPr/>
          </p:nvSpPr>
          <p:spPr>
            <a:xfrm>
              <a:off x="2597964" y="4483706"/>
              <a:ext cx="1584960" cy="1584960"/>
            </a:xfrm>
            <a:prstGeom prst="ellipse">
              <a:avLst/>
            </a:prstGeom>
            <a:solidFill>
              <a:srgbClr val="BCD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BF90D38-E397-4C25-836B-1F0921004F4C}"/>
                </a:ext>
              </a:extLst>
            </p:cNvPr>
            <p:cNvPicPr>
              <a:picLocks noChangeAspect="1"/>
            </p:cNvPicPr>
            <p:nvPr/>
          </p:nvPicPr>
          <p:blipFill>
            <a:blip r:embed="rId3" cstate="print">
              <a:extLst>
                <a:ext uri="{28A0092B-C50C-407E-A947-70E740481C1C}">
                  <a14:useLocalDpi xmlns:a14="http://schemas.microsoft.com/office/drawing/2010/main" val="0"/>
                </a:ext>
              </a:extLst>
            </a:blip>
            <a:srcRect l="18023" b="40576"/>
            <a:stretch>
              <a:fillRect/>
            </a:stretch>
          </p:blipFill>
          <p:spPr>
            <a:xfrm>
              <a:off x="2597964" y="4612063"/>
              <a:ext cx="1444684" cy="1471507"/>
            </a:xfrm>
            <a:custGeom>
              <a:avLst/>
              <a:gdLst>
                <a:gd name="connsiteX0" fmla="*/ 389726 w 1444684"/>
                <a:gd name="connsiteY0" fmla="*/ 0 h 1471507"/>
                <a:gd name="connsiteX1" fmla="*/ 1195234 w 1444684"/>
                <a:gd name="connsiteY1" fmla="*/ 0 h 1471507"/>
                <a:gd name="connsiteX2" fmla="*/ 1235563 w 1444684"/>
                <a:gd name="connsiteY2" fmla="*/ 21890 h 1471507"/>
                <a:gd name="connsiteX3" fmla="*/ 1352848 w 1444684"/>
                <a:gd name="connsiteY3" fmla="*/ 118659 h 1471507"/>
                <a:gd name="connsiteX4" fmla="*/ 1444684 w 1444684"/>
                <a:gd name="connsiteY4" fmla="*/ 229965 h 1471507"/>
                <a:gd name="connsiteX5" fmla="*/ 1444684 w 1444684"/>
                <a:gd name="connsiteY5" fmla="*/ 1128089 h 1471507"/>
                <a:gd name="connsiteX6" fmla="*/ 1352848 w 1444684"/>
                <a:gd name="connsiteY6" fmla="*/ 1239395 h 1471507"/>
                <a:gd name="connsiteX7" fmla="*/ 792480 w 1444684"/>
                <a:gd name="connsiteY7" fmla="*/ 1471507 h 1471507"/>
                <a:gd name="connsiteX8" fmla="*/ 0 w 1444684"/>
                <a:gd name="connsiteY8" fmla="*/ 679027 h 1471507"/>
                <a:gd name="connsiteX9" fmla="*/ 349397 w 1444684"/>
                <a:gd name="connsiteY9" fmla="*/ 21890 h 14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684" h="1471507">
                  <a:moveTo>
                    <a:pt x="389726" y="0"/>
                  </a:moveTo>
                  <a:lnTo>
                    <a:pt x="1195234" y="0"/>
                  </a:lnTo>
                  <a:lnTo>
                    <a:pt x="1235563" y="21890"/>
                  </a:lnTo>
                  <a:cubicBezTo>
                    <a:pt x="1277724" y="50373"/>
                    <a:pt x="1316996" y="82807"/>
                    <a:pt x="1352848" y="118659"/>
                  </a:cubicBezTo>
                  <a:lnTo>
                    <a:pt x="1444684" y="229965"/>
                  </a:lnTo>
                  <a:lnTo>
                    <a:pt x="1444684" y="1128089"/>
                  </a:lnTo>
                  <a:lnTo>
                    <a:pt x="1352848" y="1239395"/>
                  </a:lnTo>
                  <a:cubicBezTo>
                    <a:pt x="1209438" y="1382806"/>
                    <a:pt x="1011318" y="1471507"/>
                    <a:pt x="792480" y="1471507"/>
                  </a:cubicBezTo>
                  <a:cubicBezTo>
                    <a:pt x="354805" y="1471507"/>
                    <a:pt x="0" y="1116702"/>
                    <a:pt x="0" y="679027"/>
                  </a:cubicBezTo>
                  <a:cubicBezTo>
                    <a:pt x="0" y="405480"/>
                    <a:pt x="138596" y="164305"/>
                    <a:pt x="349397" y="21890"/>
                  </a:cubicBezTo>
                  <a:close/>
                </a:path>
              </a:pathLst>
            </a:custGeom>
          </p:spPr>
        </p:pic>
      </p:grpSp>
      <p:grpSp>
        <p:nvGrpSpPr>
          <p:cNvPr id="36" name="Group 35">
            <a:extLst>
              <a:ext uri="{FF2B5EF4-FFF2-40B4-BE49-F238E27FC236}">
                <a16:creationId xmlns:a16="http://schemas.microsoft.com/office/drawing/2014/main" id="{D436B981-C73A-4C1F-8C87-C087D516661F}"/>
              </a:ext>
            </a:extLst>
          </p:cNvPr>
          <p:cNvGrpSpPr/>
          <p:nvPr/>
        </p:nvGrpSpPr>
        <p:grpSpPr>
          <a:xfrm>
            <a:off x="4798904" y="4085094"/>
            <a:ext cx="1584960" cy="1584960"/>
            <a:chOff x="4290237" y="4483706"/>
            <a:chExt cx="1584960" cy="1584960"/>
          </a:xfrm>
        </p:grpSpPr>
        <p:sp>
          <p:nvSpPr>
            <p:cNvPr id="29" name="Oval 28">
              <a:extLst>
                <a:ext uri="{FF2B5EF4-FFF2-40B4-BE49-F238E27FC236}">
                  <a16:creationId xmlns:a16="http://schemas.microsoft.com/office/drawing/2014/main" id="{8C37D3D1-5B6B-40DE-874F-FA912A9FC618}"/>
                </a:ext>
              </a:extLst>
            </p:cNvPr>
            <p:cNvSpPr/>
            <p:nvPr/>
          </p:nvSpPr>
          <p:spPr>
            <a:xfrm>
              <a:off x="4290237" y="4483706"/>
              <a:ext cx="1584960" cy="1584960"/>
            </a:xfrm>
            <a:prstGeom prst="ellipse">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8DE93B85-CA16-41D0-AD9C-03E383459DDF}"/>
                </a:ext>
              </a:extLst>
            </p:cNvPr>
            <p:cNvPicPr>
              <a:picLocks noChangeAspect="1"/>
            </p:cNvPicPr>
            <p:nvPr/>
          </p:nvPicPr>
          <p:blipFill>
            <a:blip r:embed="rId4" cstate="print">
              <a:extLst>
                <a:ext uri="{28A0092B-C50C-407E-A947-70E740481C1C}">
                  <a14:useLocalDpi xmlns:a14="http://schemas.microsoft.com/office/drawing/2010/main" val="0"/>
                </a:ext>
              </a:extLst>
            </a:blip>
            <a:srcRect b="4689"/>
            <a:stretch>
              <a:fillRect/>
            </a:stretch>
          </p:blipFill>
          <p:spPr>
            <a:xfrm>
              <a:off x="4550354" y="4592547"/>
              <a:ext cx="1194638" cy="1476119"/>
            </a:xfrm>
            <a:custGeom>
              <a:avLst/>
              <a:gdLst>
                <a:gd name="connsiteX0" fmla="*/ 138106 w 1194638"/>
                <a:gd name="connsiteY0" fmla="*/ 0 h 1476119"/>
                <a:gd name="connsiteX1" fmla="*/ 926620 w 1194638"/>
                <a:gd name="connsiteY1" fmla="*/ 0 h 1476119"/>
                <a:gd name="connsiteX2" fmla="*/ 975447 w 1194638"/>
                <a:gd name="connsiteY2" fmla="*/ 26502 h 1476119"/>
                <a:gd name="connsiteX3" fmla="*/ 1189500 w 1194638"/>
                <a:gd name="connsiteY3" fmla="*/ 240556 h 1476119"/>
                <a:gd name="connsiteX4" fmla="*/ 1194638 w 1194638"/>
                <a:gd name="connsiteY4" fmla="*/ 250022 h 1476119"/>
                <a:gd name="connsiteX5" fmla="*/ 1194638 w 1194638"/>
                <a:gd name="connsiteY5" fmla="*/ 1117256 h 1476119"/>
                <a:gd name="connsiteX6" fmla="*/ 1189500 w 1194638"/>
                <a:gd name="connsiteY6" fmla="*/ 1126723 h 1476119"/>
                <a:gd name="connsiteX7" fmla="*/ 532363 w 1194638"/>
                <a:gd name="connsiteY7" fmla="*/ 1476119 h 1476119"/>
                <a:gd name="connsiteX8" fmla="*/ 89280 w 1194638"/>
                <a:gd name="connsiteY8" fmla="*/ 1340776 h 1476119"/>
                <a:gd name="connsiteX9" fmla="*/ 0 w 1194638"/>
                <a:gd name="connsiteY9" fmla="*/ 1267114 h 1476119"/>
                <a:gd name="connsiteX10" fmla="*/ 0 w 1194638"/>
                <a:gd name="connsiteY10" fmla="*/ 100165 h 1476119"/>
                <a:gd name="connsiteX11" fmla="*/ 89280 w 1194638"/>
                <a:gd name="connsiteY11" fmla="*/ 26502 h 14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638" h="1476119">
                  <a:moveTo>
                    <a:pt x="138106" y="0"/>
                  </a:moveTo>
                  <a:lnTo>
                    <a:pt x="926620" y="0"/>
                  </a:lnTo>
                  <a:lnTo>
                    <a:pt x="975447" y="26502"/>
                  </a:lnTo>
                  <a:cubicBezTo>
                    <a:pt x="1059767" y="83468"/>
                    <a:pt x="1132534" y="156236"/>
                    <a:pt x="1189500" y="240556"/>
                  </a:cubicBezTo>
                  <a:lnTo>
                    <a:pt x="1194638" y="250022"/>
                  </a:lnTo>
                  <a:lnTo>
                    <a:pt x="1194638" y="1117256"/>
                  </a:lnTo>
                  <a:lnTo>
                    <a:pt x="1189500" y="1126723"/>
                  </a:lnTo>
                  <a:cubicBezTo>
                    <a:pt x="1047086" y="1337524"/>
                    <a:pt x="805910" y="1476119"/>
                    <a:pt x="532363" y="1476119"/>
                  </a:cubicBezTo>
                  <a:cubicBezTo>
                    <a:pt x="368235" y="1476119"/>
                    <a:pt x="215761" y="1426225"/>
                    <a:pt x="89280" y="1340776"/>
                  </a:cubicBezTo>
                  <a:lnTo>
                    <a:pt x="0" y="1267114"/>
                  </a:lnTo>
                  <a:lnTo>
                    <a:pt x="0" y="100165"/>
                  </a:lnTo>
                  <a:lnTo>
                    <a:pt x="89280" y="26502"/>
                  </a:lnTo>
                  <a:close/>
                </a:path>
              </a:pathLst>
            </a:custGeom>
          </p:spPr>
        </p:pic>
      </p:grpSp>
      <p:grpSp>
        <p:nvGrpSpPr>
          <p:cNvPr id="35" name="Group 34">
            <a:extLst>
              <a:ext uri="{FF2B5EF4-FFF2-40B4-BE49-F238E27FC236}">
                <a16:creationId xmlns:a16="http://schemas.microsoft.com/office/drawing/2014/main" id="{E93DE45B-9733-4A82-A149-DC1D351BE766}"/>
              </a:ext>
            </a:extLst>
          </p:cNvPr>
          <p:cNvGrpSpPr/>
          <p:nvPr/>
        </p:nvGrpSpPr>
        <p:grpSpPr>
          <a:xfrm>
            <a:off x="6803390" y="4085094"/>
            <a:ext cx="1584960" cy="1599864"/>
            <a:chOff x="6366566" y="4498610"/>
            <a:chExt cx="1584960" cy="1599864"/>
          </a:xfrm>
        </p:grpSpPr>
        <p:sp>
          <p:nvSpPr>
            <p:cNvPr id="33" name="Oval 32">
              <a:extLst>
                <a:ext uri="{FF2B5EF4-FFF2-40B4-BE49-F238E27FC236}">
                  <a16:creationId xmlns:a16="http://schemas.microsoft.com/office/drawing/2014/main" id="{4AF63CB2-BA38-4A73-BC8C-4F270FD5F35D}"/>
                </a:ext>
              </a:extLst>
            </p:cNvPr>
            <p:cNvSpPr/>
            <p:nvPr/>
          </p:nvSpPr>
          <p:spPr>
            <a:xfrm>
              <a:off x="6366566" y="4498610"/>
              <a:ext cx="1584960" cy="1584960"/>
            </a:xfrm>
            <a:prstGeom prst="ellipse">
              <a:avLst/>
            </a:prstGeom>
            <a:solidFill>
              <a:srgbClr val="F49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0B66855A-EEE8-4DDF-97DD-D5369A6B4C4A}"/>
                </a:ext>
              </a:extLst>
            </p:cNvPr>
            <p:cNvPicPr>
              <a:picLocks noChangeAspect="1"/>
            </p:cNvPicPr>
            <p:nvPr/>
          </p:nvPicPr>
          <p:blipFill>
            <a:blip r:embed="rId5" cstate="print">
              <a:extLst>
                <a:ext uri="{28A0092B-C50C-407E-A947-70E740481C1C}">
                  <a14:useLocalDpi xmlns:a14="http://schemas.microsoft.com/office/drawing/2010/main" val="0"/>
                </a:ext>
              </a:extLst>
            </a:blip>
            <a:srcRect r="13557" b="54377"/>
            <a:stretch>
              <a:fillRect/>
            </a:stretch>
          </p:blipFill>
          <p:spPr>
            <a:xfrm>
              <a:off x="6446568" y="4618485"/>
              <a:ext cx="1504958" cy="1479989"/>
            </a:xfrm>
            <a:custGeom>
              <a:avLst/>
              <a:gdLst>
                <a:gd name="connsiteX0" fmla="*/ 325351 w 1504958"/>
                <a:gd name="connsiteY0" fmla="*/ 0 h 1479989"/>
                <a:gd name="connsiteX1" fmla="*/ 1099605 w 1504958"/>
                <a:gd name="connsiteY1" fmla="*/ 0 h 1479989"/>
                <a:gd name="connsiteX2" fmla="*/ 1155562 w 1504958"/>
                <a:gd name="connsiteY2" fmla="*/ 30372 h 1479989"/>
                <a:gd name="connsiteX3" fmla="*/ 1504958 w 1504958"/>
                <a:gd name="connsiteY3" fmla="*/ 687509 h 1479989"/>
                <a:gd name="connsiteX4" fmla="*/ 712478 w 1504958"/>
                <a:gd name="connsiteY4" fmla="*/ 1479989 h 1479989"/>
                <a:gd name="connsiteX5" fmla="*/ 55341 w 1504958"/>
                <a:gd name="connsiteY5" fmla="*/ 1130593 h 1479989"/>
                <a:gd name="connsiteX6" fmla="*/ 0 w 1504958"/>
                <a:gd name="connsiteY6" fmla="*/ 1028634 h 1479989"/>
                <a:gd name="connsiteX7" fmla="*/ 0 w 1504958"/>
                <a:gd name="connsiteY7" fmla="*/ 346384 h 1479989"/>
                <a:gd name="connsiteX8" fmla="*/ 55341 w 1504958"/>
                <a:gd name="connsiteY8" fmla="*/ 244426 h 1479989"/>
                <a:gd name="connsiteX9" fmla="*/ 269395 w 1504958"/>
                <a:gd name="connsiteY9" fmla="*/ 30372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958" h="1479989">
                  <a:moveTo>
                    <a:pt x="325351" y="0"/>
                  </a:moveTo>
                  <a:lnTo>
                    <a:pt x="1099605" y="0"/>
                  </a:lnTo>
                  <a:lnTo>
                    <a:pt x="1155562" y="30372"/>
                  </a:lnTo>
                  <a:cubicBezTo>
                    <a:pt x="1366363" y="172787"/>
                    <a:pt x="1504958" y="413962"/>
                    <a:pt x="1504958" y="687509"/>
                  </a:cubicBezTo>
                  <a:cubicBezTo>
                    <a:pt x="1504958" y="1125184"/>
                    <a:pt x="1150153" y="1479989"/>
                    <a:pt x="712478" y="1479989"/>
                  </a:cubicBezTo>
                  <a:cubicBezTo>
                    <a:pt x="438931" y="1479989"/>
                    <a:pt x="197756" y="1341394"/>
                    <a:pt x="55341" y="1130593"/>
                  </a:cubicBezTo>
                  <a:lnTo>
                    <a:pt x="0" y="1028634"/>
                  </a:lnTo>
                  <a:lnTo>
                    <a:pt x="0" y="346384"/>
                  </a:lnTo>
                  <a:lnTo>
                    <a:pt x="55341" y="244426"/>
                  </a:lnTo>
                  <a:cubicBezTo>
                    <a:pt x="112307" y="160106"/>
                    <a:pt x="185075" y="87338"/>
                    <a:pt x="269395" y="30372"/>
                  </a:cubicBezTo>
                  <a:close/>
                </a:path>
              </a:pathLst>
            </a:custGeom>
          </p:spPr>
        </p:pic>
      </p:grpSp>
    </p:spTree>
    <p:extLst>
      <p:ext uri="{BB962C8B-B14F-4D97-AF65-F5344CB8AC3E}">
        <p14:creationId xmlns:p14="http://schemas.microsoft.com/office/powerpoint/2010/main" val="37675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Spring</a:t>
            </a:r>
          </a:p>
        </p:txBody>
      </p:sp>
      <p:sp>
        <p:nvSpPr>
          <p:cNvPr id="2" name="Rectangle 1">
            <a:extLst>
              <a:ext uri="{FF2B5EF4-FFF2-40B4-BE49-F238E27FC236}">
                <a16:creationId xmlns:a16="http://schemas.microsoft.com/office/drawing/2014/main" id="{5FF3287F-565F-45F5-B15A-3AC2847281EC}"/>
              </a:ext>
            </a:extLst>
          </p:cNvPr>
          <p:cNvSpPr/>
          <p:nvPr/>
        </p:nvSpPr>
        <p:spPr>
          <a:xfrm>
            <a:off x="2931480" y="1343990"/>
            <a:ext cx="3557384" cy="369332"/>
          </a:xfrm>
          <a:prstGeom prst="rect">
            <a:avLst/>
          </a:prstGeom>
        </p:spPr>
        <p:txBody>
          <a:bodyPr wrap="none">
            <a:spAutoFit/>
          </a:bodyPr>
          <a:lstStyle/>
          <a:p>
            <a:pPr>
              <a:spcBef>
                <a:spcPct val="0"/>
              </a:spcBef>
            </a:pPr>
            <a:r>
              <a:rPr lang="en-GB" altLang="en-US" dirty="0"/>
              <a:t>Spring is one of the four seasons.</a:t>
            </a:r>
          </a:p>
        </p:txBody>
      </p:sp>
      <p:grpSp>
        <p:nvGrpSpPr>
          <p:cNvPr id="18" name="Group 17">
            <a:extLst>
              <a:ext uri="{FF2B5EF4-FFF2-40B4-BE49-F238E27FC236}">
                <a16:creationId xmlns:a16="http://schemas.microsoft.com/office/drawing/2014/main" id="{8E4FF1B4-5CCF-440B-AD7E-AD8F35727D9E}"/>
              </a:ext>
            </a:extLst>
          </p:cNvPr>
          <p:cNvGrpSpPr/>
          <p:nvPr/>
        </p:nvGrpSpPr>
        <p:grpSpPr>
          <a:xfrm>
            <a:off x="754210" y="1953444"/>
            <a:ext cx="2276061" cy="4200326"/>
            <a:chOff x="754210" y="1953444"/>
            <a:chExt cx="2276061" cy="4200326"/>
          </a:xfrm>
        </p:grpSpPr>
        <p:grpSp>
          <p:nvGrpSpPr>
            <p:cNvPr id="29" name="spring">
              <a:extLst>
                <a:ext uri="{FF2B5EF4-FFF2-40B4-BE49-F238E27FC236}">
                  <a16:creationId xmlns:a16="http://schemas.microsoft.com/office/drawing/2014/main" id="{839C8447-8B16-4358-9CC3-99A49F6B5F71}"/>
                </a:ext>
              </a:extLst>
            </p:cNvPr>
            <p:cNvGrpSpPr/>
            <p:nvPr/>
          </p:nvGrpSpPr>
          <p:grpSpPr>
            <a:xfrm>
              <a:off x="754210" y="1953444"/>
              <a:ext cx="2276061" cy="2088707"/>
              <a:chOff x="1812361" y="1760187"/>
              <a:chExt cx="2276061" cy="2088707"/>
            </a:xfrm>
          </p:grpSpPr>
          <p:sp>
            <p:nvSpPr>
              <p:cNvPr id="26" name="Rectangle 25">
                <a:extLst>
                  <a:ext uri="{FF2B5EF4-FFF2-40B4-BE49-F238E27FC236}">
                    <a16:creationId xmlns:a16="http://schemas.microsoft.com/office/drawing/2014/main" id="{35D133FB-F975-4C80-A7DF-23780210FC4E}"/>
                  </a:ext>
                </a:extLst>
              </p:cNvPr>
              <p:cNvSpPr/>
              <p:nvPr/>
            </p:nvSpPr>
            <p:spPr>
              <a:xfrm rot="3677613">
                <a:off x="1892323" y="2482174"/>
                <a:ext cx="324171" cy="374410"/>
              </a:xfrm>
              <a:prstGeom prst="rect">
                <a:avLst/>
              </a:prstGeom>
              <a:solidFill>
                <a:srgbClr val="009285"/>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5" name="spring">
                <a:extLst>
                  <a:ext uri="{FF2B5EF4-FFF2-40B4-BE49-F238E27FC236}">
                    <a16:creationId xmlns:a16="http://schemas.microsoft.com/office/drawing/2014/main" id="{EB0B0917-B0A3-4EFF-98DE-898F5D85482D}"/>
                  </a:ext>
                </a:extLst>
              </p:cNvPr>
              <p:cNvGrpSpPr/>
              <p:nvPr/>
            </p:nvGrpSpPr>
            <p:grpSpPr>
              <a:xfrm>
                <a:off x="1999716" y="1760187"/>
                <a:ext cx="2088706" cy="2088707"/>
                <a:chOff x="1999716" y="1760187"/>
                <a:chExt cx="2088706" cy="2088707"/>
              </a:xfrm>
            </p:grpSpPr>
            <p:sp>
              <p:nvSpPr>
                <p:cNvPr id="17" name="Oval 16">
                  <a:extLst>
                    <a:ext uri="{FF2B5EF4-FFF2-40B4-BE49-F238E27FC236}">
                      <a16:creationId xmlns:a16="http://schemas.microsoft.com/office/drawing/2014/main" id="{0D50AECC-DC8A-4DBA-8254-7747BFC39AC6}"/>
                    </a:ext>
                  </a:extLst>
                </p:cNvPr>
                <p:cNvSpPr/>
                <p:nvPr/>
              </p:nvSpPr>
              <p:spPr>
                <a:xfrm>
                  <a:off x="1999716" y="1760187"/>
                  <a:ext cx="2088706" cy="2088706"/>
                </a:xfrm>
                <a:prstGeom prst="ellipse">
                  <a:avLst/>
                </a:prstGeom>
                <a:solidFill>
                  <a:srgbClr val="88CCC1"/>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1A8C8357-5BA7-44AC-8EBB-2CD9627550F6}"/>
                    </a:ext>
                  </a:extLst>
                </p:cNvPr>
                <p:cNvPicPr>
                  <a:picLocks noChangeAspect="1"/>
                </p:cNvPicPr>
                <p:nvPr/>
              </p:nvPicPr>
              <p:blipFill>
                <a:blip r:embed="rId2">
                  <a:extLst>
                    <a:ext uri="{28A0092B-C50C-407E-A947-70E740481C1C}">
                      <a14:useLocalDpi xmlns:a14="http://schemas.microsoft.com/office/drawing/2010/main" val="0"/>
                    </a:ext>
                  </a:extLst>
                </a:blip>
                <a:srcRect l="8051" t="8396" r="16539" b="1559"/>
                <a:stretch>
                  <a:fillRect/>
                </a:stretch>
              </p:blipFill>
              <p:spPr bwMode="auto">
                <a:xfrm>
                  <a:off x="1999717" y="1769186"/>
                  <a:ext cx="2088705" cy="2079708"/>
                </a:xfrm>
                <a:custGeom>
                  <a:avLst/>
                  <a:gdLst>
                    <a:gd name="connsiteX0" fmla="*/ 987039 w 1974078"/>
                    <a:gd name="connsiteY0" fmla="*/ 0 h 1974078"/>
                    <a:gd name="connsiteX1" fmla="*/ 1974078 w 1974078"/>
                    <a:gd name="connsiteY1" fmla="*/ 987039 h 1974078"/>
                    <a:gd name="connsiteX2" fmla="*/ 987039 w 1974078"/>
                    <a:gd name="connsiteY2" fmla="*/ 1974078 h 1974078"/>
                    <a:gd name="connsiteX3" fmla="*/ 0 w 1974078"/>
                    <a:gd name="connsiteY3" fmla="*/ 987039 h 1974078"/>
                    <a:gd name="connsiteX4" fmla="*/ 987039 w 1974078"/>
                    <a:gd name="connsiteY4" fmla="*/ 0 h 197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78" h="1974078">
                      <a:moveTo>
                        <a:pt x="987039" y="0"/>
                      </a:moveTo>
                      <a:cubicBezTo>
                        <a:pt x="1532166" y="0"/>
                        <a:pt x="1974078" y="441912"/>
                        <a:pt x="1974078" y="987039"/>
                      </a:cubicBezTo>
                      <a:cubicBezTo>
                        <a:pt x="1974078" y="1532166"/>
                        <a:pt x="1532166" y="1974078"/>
                        <a:pt x="987039" y="1974078"/>
                      </a:cubicBezTo>
                      <a:cubicBezTo>
                        <a:pt x="441912" y="1974078"/>
                        <a:pt x="0" y="1532166"/>
                        <a:pt x="0" y="987039"/>
                      </a:cubicBezTo>
                      <a:cubicBezTo>
                        <a:pt x="0" y="441912"/>
                        <a:pt x="441912" y="0"/>
                        <a:pt x="987039" y="0"/>
                      </a:cubicBezTo>
                      <a:close/>
                    </a:path>
                  </a:pathLst>
                </a:custGeom>
                <a:noFill/>
                <a:ln w="28575">
                  <a:solidFill>
                    <a:srgbClr val="009285"/>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8984C16E-7D8E-4655-843F-400806F3F366}"/>
                  </a:ext>
                </a:extLst>
              </p:cNvPr>
              <p:cNvSpPr/>
              <p:nvPr/>
            </p:nvSpPr>
            <p:spPr>
              <a:xfrm>
                <a:off x="1812361" y="2617016"/>
                <a:ext cx="1117680" cy="420972"/>
              </a:xfrm>
              <a:prstGeom prst="rect">
                <a:avLst/>
              </a:prstGeom>
              <a:solidFill>
                <a:srgbClr val="88CCC1"/>
              </a:solidFill>
              <a:ln w="1905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spring</a:t>
                </a:r>
              </a:p>
            </p:txBody>
          </p:sp>
        </p:grpSp>
        <p:pic>
          <p:nvPicPr>
            <p:cNvPr id="6" name="Picture 5">
              <a:extLst>
                <a:ext uri="{FF2B5EF4-FFF2-40B4-BE49-F238E27FC236}">
                  <a16:creationId xmlns:a16="http://schemas.microsoft.com/office/drawing/2014/main" id="{14E06946-59B4-4A6E-9635-D060CC82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544" y="4142177"/>
              <a:ext cx="1424748" cy="2011593"/>
            </a:xfrm>
            <a:prstGeom prst="rect">
              <a:avLst/>
            </a:prstGeom>
          </p:spPr>
        </p:pic>
      </p:grpSp>
      <p:grpSp>
        <p:nvGrpSpPr>
          <p:cNvPr id="19" name="Group 18">
            <a:extLst>
              <a:ext uri="{FF2B5EF4-FFF2-40B4-BE49-F238E27FC236}">
                <a16:creationId xmlns:a16="http://schemas.microsoft.com/office/drawing/2014/main" id="{C3BAFC42-5396-43D5-91A4-B5DEF4EE5C47}"/>
              </a:ext>
            </a:extLst>
          </p:cNvPr>
          <p:cNvGrpSpPr/>
          <p:nvPr/>
        </p:nvGrpSpPr>
        <p:grpSpPr>
          <a:xfrm>
            <a:off x="2564788" y="1953444"/>
            <a:ext cx="2251625" cy="4153456"/>
            <a:chOff x="2564788" y="1953444"/>
            <a:chExt cx="2251625" cy="4153456"/>
          </a:xfrm>
        </p:grpSpPr>
        <p:grpSp>
          <p:nvGrpSpPr>
            <p:cNvPr id="32" name="summer">
              <a:extLst>
                <a:ext uri="{FF2B5EF4-FFF2-40B4-BE49-F238E27FC236}">
                  <a16:creationId xmlns:a16="http://schemas.microsoft.com/office/drawing/2014/main" id="{D88E169A-3E88-4426-AE2F-F36906561D4C}"/>
                </a:ext>
              </a:extLst>
            </p:cNvPr>
            <p:cNvGrpSpPr/>
            <p:nvPr/>
          </p:nvGrpSpPr>
          <p:grpSpPr>
            <a:xfrm>
              <a:off x="2564788" y="1953444"/>
              <a:ext cx="2251625" cy="2092326"/>
              <a:chOff x="5367381" y="1908021"/>
              <a:chExt cx="2251625" cy="2092326"/>
            </a:xfrm>
          </p:grpSpPr>
          <p:sp>
            <p:nvSpPr>
              <p:cNvPr id="27" name="Rectangle 26">
                <a:extLst>
                  <a:ext uri="{FF2B5EF4-FFF2-40B4-BE49-F238E27FC236}">
                    <a16:creationId xmlns:a16="http://schemas.microsoft.com/office/drawing/2014/main" id="{3AC537F4-21D1-43F4-8F37-12D23042C5E7}"/>
                  </a:ext>
                </a:extLst>
              </p:cNvPr>
              <p:cNvSpPr/>
              <p:nvPr/>
            </p:nvSpPr>
            <p:spPr>
              <a:xfrm rot="3677613">
                <a:off x="5438553" y="2626334"/>
                <a:ext cx="324171" cy="374410"/>
              </a:xfrm>
              <a:prstGeom prst="rect">
                <a:avLst/>
              </a:prstGeom>
              <a:solidFill>
                <a:srgbClr val="015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summer">
                <a:extLst>
                  <a:ext uri="{FF2B5EF4-FFF2-40B4-BE49-F238E27FC236}">
                    <a16:creationId xmlns:a16="http://schemas.microsoft.com/office/drawing/2014/main" id="{AB8F2622-FF50-428D-BDAC-FD7903AE49D8}"/>
                  </a:ext>
                </a:extLst>
              </p:cNvPr>
              <p:cNvGrpSpPr/>
              <p:nvPr/>
            </p:nvGrpSpPr>
            <p:grpSpPr>
              <a:xfrm>
                <a:off x="5530300" y="1908021"/>
                <a:ext cx="2088706" cy="2092326"/>
                <a:chOff x="6099931" y="1760186"/>
                <a:chExt cx="2088706" cy="2092326"/>
              </a:xfrm>
            </p:grpSpPr>
            <p:sp>
              <p:nvSpPr>
                <p:cNvPr id="24" name="Oval 23">
                  <a:extLst>
                    <a:ext uri="{FF2B5EF4-FFF2-40B4-BE49-F238E27FC236}">
                      <a16:creationId xmlns:a16="http://schemas.microsoft.com/office/drawing/2014/main" id="{33FD56E5-1DB8-4E44-A770-B6354B506ED3}"/>
                    </a:ext>
                  </a:extLst>
                </p:cNvPr>
                <p:cNvSpPr/>
                <p:nvPr/>
              </p:nvSpPr>
              <p:spPr>
                <a:xfrm>
                  <a:off x="6099931" y="1760186"/>
                  <a:ext cx="2088706" cy="2088706"/>
                </a:xfrm>
                <a:prstGeom prst="ellipse">
                  <a:avLst/>
                </a:prstGeom>
                <a:solidFill>
                  <a:srgbClr val="87BD31"/>
                </a:solidFill>
                <a:ln w="28575">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9B67C3D-8A55-4DC0-8838-0DFFE184634F}"/>
                    </a:ext>
                  </a:extLst>
                </p:cNvPr>
                <p:cNvPicPr>
                  <a:picLocks noChangeAspect="1"/>
                </p:cNvPicPr>
                <p:nvPr/>
              </p:nvPicPr>
              <p:blipFill>
                <a:blip r:embed="rId4" cstate="print">
                  <a:extLst>
                    <a:ext uri="{28A0092B-C50C-407E-A947-70E740481C1C}">
                      <a14:useLocalDpi xmlns:a14="http://schemas.microsoft.com/office/drawing/2010/main" val="0"/>
                    </a:ext>
                  </a:extLst>
                </a:blip>
                <a:srcRect l="5268" r="13870" b="1337"/>
                <a:stretch>
                  <a:fillRect/>
                </a:stretch>
              </p:blipFill>
              <p:spPr bwMode="auto">
                <a:xfrm>
                  <a:off x="6099931" y="1791734"/>
                  <a:ext cx="2088706" cy="2060778"/>
                </a:xfrm>
                <a:custGeom>
                  <a:avLst/>
                  <a:gdLst>
                    <a:gd name="connsiteX0" fmla="*/ 807782 w 2088706"/>
                    <a:gd name="connsiteY0" fmla="*/ 0 h 2060778"/>
                    <a:gd name="connsiteX1" fmla="*/ 1280924 w 2088706"/>
                    <a:gd name="connsiteY1" fmla="*/ 0 h 2060778"/>
                    <a:gd name="connsiteX2" fmla="*/ 1354912 w 2088706"/>
                    <a:gd name="connsiteY2" fmla="*/ 19024 h 2060778"/>
                    <a:gd name="connsiteX3" fmla="*/ 2088706 w 2088706"/>
                    <a:gd name="connsiteY3" fmla="*/ 1016425 h 2060778"/>
                    <a:gd name="connsiteX4" fmla="*/ 1044353 w 2088706"/>
                    <a:gd name="connsiteY4" fmla="*/ 2060778 h 2060778"/>
                    <a:gd name="connsiteX5" fmla="*/ 0 w 2088706"/>
                    <a:gd name="connsiteY5" fmla="*/ 1016425 h 2060778"/>
                    <a:gd name="connsiteX6" fmla="*/ 733795 w 2088706"/>
                    <a:gd name="connsiteY6" fmla="*/ 19024 h 20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706" h="2060778">
                      <a:moveTo>
                        <a:pt x="807782" y="0"/>
                      </a:moveTo>
                      <a:lnTo>
                        <a:pt x="1280924" y="0"/>
                      </a:lnTo>
                      <a:lnTo>
                        <a:pt x="1354912" y="19024"/>
                      </a:lnTo>
                      <a:cubicBezTo>
                        <a:pt x="1780035" y="151251"/>
                        <a:pt x="2088706" y="547792"/>
                        <a:pt x="2088706" y="1016425"/>
                      </a:cubicBezTo>
                      <a:cubicBezTo>
                        <a:pt x="2088706" y="1593205"/>
                        <a:pt x="1621133" y="2060778"/>
                        <a:pt x="1044353" y="2060778"/>
                      </a:cubicBezTo>
                      <a:cubicBezTo>
                        <a:pt x="467573" y="2060778"/>
                        <a:pt x="0" y="1593205"/>
                        <a:pt x="0" y="1016425"/>
                      </a:cubicBezTo>
                      <a:cubicBezTo>
                        <a:pt x="0" y="547792"/>
                        <a:pt x="308671" y="151251"/>
                        <a:pt x="733795" y="19024"/>
                      </a:cubicBezTo>
                      <a:close/>
                    </a:path>
                  </a:pathLst>
                </a:custGeom>
                <a:noFill/>
                <a:ln w="28575">
                  <a:no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F314C5F-9069-47BA-BFB6-0DBD4FE1834F}"/>
                  </a:ext>
                </a:extLst>
              </p:cNvPr>
              <p:cNvSpPr/>
              <p:nvPr/>
            </p:nvSpPr>
            <p:spPr>
              <a:xfrm>
                <a:off x="5367381" y="2769311"/>
                <a:ext cx="1126474" cy="420972"/>
              </a:xfrm>
              <a:prstGeom prst="rect">
                <a:avLst/>
              </a:prstGeom>
              <a:solidFill>
                <a:srgbClr val="87BD31"/>
              </a:solidFill>
              <a:ln w="19050">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summer</a:t>
                </a:r>
              </a:p>
            </p:txBody>
          </p:sp>
        </p:grpSp>
        <p:pic>
          <p:nvPicPr>
            <p:cNvPr id="8" name="Picture 7">
              <a:extLst>
                <a:ext uri="{FF2B5EF4-FFF2-40B4-BE49-F238E27FC236}">
                  <a16:creationId xmlns:a16="http://schemas.microsoft.com/office/drawing/2014/main" id="{A83171DE-D328-49E5-AB2E-BBED60F1F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64" y="4265281"/>
              <a:ext cx="1891961" cy="1841619"/>
            </a:xfrm>
            <a:prstGeom prst="rect">
              <a:avLst/>
            </a:prstGeom>
          </p:spPr>
        </p:pic>
      </p:grpSp>
      <p:grpSp>
        <p:nvGrpSpPr>
          <p:cNvPr id="22" name="Group 21">
            <a:extLst>
              <a:ext uri="{FF2B5EF4-FFF2-40B4-BE49-F238E27FC236}">
                <a16:creationId xmlns:a16="http://schemas.microsoft.com/office/drawing/2014/main" id="{EFD3D4C0-F174-4CE7-B725-1500C52B2AA5}"/>
              </a:ext>
            </a:extLst>
          </p:cNvPr>
          <p:cNvGrpSpPr/>
          <p:nvPr/>
        </p:nvGrpSpPr>
        <p:grpSpPr>
          <a:xfrm>
            <a:off x="4350930" y="1953444"/>
            <a:ext cx="2251853" cy="4047607"/>
            <a:chOff x="4350930" y="1953444"/>
            <a:chExt cx="2251853" cy="4047607"/>
          </a:xfrm>
        </p:grpSpPr>
        <p:grpSp>
          <p:nvGrpSpPr>
            <p:cNvPr id="40" name="autumn">
              <a:extLst>
                <a:ext uri="{FF2B5EF4-FFF2-40B4-BE49-F238E27FC236}">
                  <a16:creationId xmlns:a16="http://schemas.microsoft.com/office/drawing/2014/main" id="{E7AFE6E7-88EB-4E74-99B8-79704D895E33}"/>
                </a:ext>
              </a:extLst>
            </p:cNvPr>
            <p:cNvGrpSpPr/>
            <p:nvPr/>
          </p:nvGrpSpPr>
          <p:grpSpPr>
            <a:xfrm>
              <a:off x="4350930" y="1953444"/>
              <a:ext cx="2251853" cy="2088706"/>
              <a:chOff x="1300438" y="4074141"/>
              <a:chExt cx="2251853" cy="2088706"/>
            </a:xfrm>
          </p:grpSpPr>
          <p:sp>
            <p:nvSpPr>
              <p:cNvPr id="30" name="Rectangle 29">
                <a:extLst>
                  <a:ext uri="{FF2B5EF4-FFF2-40B4-BE49-F238E27FC236}">
                    <a16:creationId xmlns:a16="http://schemas.microsoft.com/office/drawing/2014/main" id="{A7D7B158-CEA2-4713-96C4-579D8A653B45}"/>
                  </a:ext>
                </a:extLst>
              </p:cNvPr>
              <p:cNvSpPr/>
              <p:nvPr/>
            </p:nvSpPr>
            <p:spPr>
              <a:xfrm rot="3677613">
                <a:off x="1363047" y="4768441"/>
                <a:ext cx="324171" cy="374410"/>
              </a:xfrm>
              <a:prstGeom prst="rect">
                <a:avLst/>
              </a:prstGeom>
              <a:solidFill>
                <a:srgbClr val="E94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431FDDD0-8241-485D-98F3-A811B97607F3}"/>
                  </a:ext>
                </a:extLst>
              </p:cNvPr>
              <p:cNvSpPr/>
              <p:nvPr/>
            </p:nvSpPr>
            <p:spPr>
              <a:xfrm>
                <a:off x="1463585" y="4074141"/>
                <a:ext cx="2088706" cy="2088706"/>
              </a:xfrm>
              <a:prstGeom prst="ellipse">
                <a:avLst/>
              </a:prstGeom>
              <a:solidFill>
                <a:srgbClr val="FAB001"/>
              </a:solidFill>
              <a:ln w="28575">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70B0B8F-8212-43B2-93FE-9DBC6A8E6329}"/>
                  </a:ext>
                </a:extLst>
              </p:cNvPr>
              <p:cNvPicPr>
                <a:picLocks noChangeAspect="1"/>
              </p:cNvPicPr>
              <p:nvPr/>
            </p:nvPicPr>
            <p:blipFill>
              <a:blip r:embed="rId6" cstate="print">
                <a:extLst>
                  <a:ext uri="{28A0092B-C50C-407E-A947-70E740481C1C}">
                    <a14:useLocalDpi xmlns:a14="http://schemas.microsoft.com/office/drawing/2010/main" val="0"/>
                  </a:ext>
                </a:extLst>
              </a:blip>
              <a:srcRect l="8142" t="2201" r="8739" b="1537"/>
              <a:stretch>
                <a:fillRect/>
              </a:stretch>
            </p:blipFill>
            <p:spPr bwMode="auto">
              <a:xfrm>
                <a:off x="1463585" y="4074141"/>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A9C115A3-27F5-41A2-A70B-9F87E13DBD53}"/>
                  </a:ext>
                </a:extLst>
              </p:cNvPr>
              <p:cNvSpPr/>
              <p:nvPr/>
            </p:nvSpPr>
            <p:spPr>
              <a:xfrm>
                <a:off x="1300438" y="4904049"/>
                <a:ext cx="1126474" cy="420972"/>
              </a:xfrm>
              <a:prstGeom prst="rect">
                <a:avLst/>
              </a:prstGeom>
              <a:solidFill>
                <a:srgbClr val="FAB001"/>
              </a:solidFill>
              <a:ln w="19050">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autumn</a:t>
                </a:r>
              </a:p>
            </p:txBody>
          </p:sp>
        </p:grpSp>
        <p:pic>
          <p:nvPicPr>
            <p:cNvPr id="10" name="Picture 9">
              <a:extLst>
                <a:ext uri="{FF2B5EF4-FFF2-40B4-BE49-F238E27FC236}">
                  <a16:creationId xmlns:a16="http://schemas.microsoft.com/office/drawing/2014/main" id="{37991F9E-56CF-4E59-8215-BD0F423C0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255" y="4371128"/>
              <a:ext cx="1764609" cy="1629923"/>
            </a:xfrm>
            <a:prstGeom prst="rect">
              <a:avLst/>
            </a:prstGeom>
          </p:spPr>
        </p:pic>
      </p:grpSp>
      <p:grpSp>
        <p:nvGrpSpPr>
          <p:cNvPr id="28" name="Group 27">
            <a:extLst>
              <a:ext uri="{FF2B5EF4-FFF2-40B4-BE49-F238E27FC236}">
                <a16:creationId xmlns:a16="http://schemas.microsoft.com/office/drawing/2014/main" id="{1536B652-A06B-49E0-9655-E9D83AA67904}"/>
              </a:ext>
            </a:extLst>
          </p:cNvPr>
          <p:cNvGrpSpPr/>
          <p:nvPr/>
        </p:nvGrpSpPr>
        <p:grpSpPr>
          <a:xfrm>
            <a:off x="6138739" y="1953444"/>
            <a:ext cx="2251051" cy="4061894"/>
            <a:chOff x="6138739" y="1953444"/>
            <a:chExt cx="2251051" cy="4061894"/>
          </a:xfrm>
        </p:grpSpPr>
        <p:grpSp>
          <p:nvGrpSpPr>
            <p:cNvPr id="46" name="winter">
              <a:extLst>
                <a:ext uri="{FF2B5EF4-FFF2-40B4-BE49-F238E27FC236}">
                  <a16:creationId xmlns:a16="http://schemas.microsoft.com/office/drawing/2014/main" id="{A9831A2E-0551-4D15-9A70-056EB733D8DC}"/>
                </a:ext>
              </a:extLst>
            </p:cNvPr>
            <p:cNvGrpSpPr/>
            <p:nvPr/>
          </p:nvGrpSpPr>
          <p:grpSpPr>
            <a:xfrm>
              <a:off x="6138739" y="1953444"/>
              <a:ext cx="2251051" cy="2088706"/>
              <a:chOff x="4638740" y="4028685"/>
              <a:chExt cx="2251051" cy="2088706"/>
            </a:xfrm>
          </p:grpSpPr>
          <p:sp>
            <p:nvSpPr>
              <p:cNvPr id="45" name="Rectangle 44">
                <a:extLst>
                  <a:ext uri="{FF2B5EF4-FFF2-40B4-BE49-F238E27FC236}">
                    <a16:creationId xmlns:a16="http://schemas.microsoft.com/office/drawing/2014/main" id="{62DC64AC-01B6-4B39-A1B9-979245D863F5}"/>
                  </a:ext>
                </a:extLst>
              </p:cNvPr>
              <p:cNvSpPr/>
              <p:nvPr/>
            </p:nvSpPr>
            <p:spPr>
              <a:xfrm rot="3677613">
                <a:off x="4711607" y="4699207"/>
                <a:ext cx="324171" cy="37441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28019D3-8BFA-466F-AB31-765514C42EA7}"/>
                  </a:ext>
                </a:extLst>
              </p:cNvPr>
              <p:cNvSpPr/>
              <p:nvPr/>
            </p:nvSpPr>
            <p:spPr>
              <a:xfrm>
                <a:off x="4801085" y="4028685"/>
                <a:ext cx="2088706" cy="2088706"/>
              </a:xfrm>
              <a:prstGeom prst="ellipse">
                <a:avLst/>
              </a:prstGeom>
              <a:solidFill>
                <a:srgbClr val="00A7E6"/>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A1BE8CD-72C9-4B18-A49F-03772FAF88D9}"/>
                  </a:ext>
                </a:extLst>
              </p:cNvPr>
              <p:cNvPicPr>
                <a:picLocks noChangeAspect="1"/>
              </p:cNvPicPr>
              <p:nvPr/>
            </p:nvPicPr>
            <p:blipFill>
              <a:blip r:embed="rId8">
                <a:extLst>
                  <a:ext uri="{28A0092B-C50C-407E-A947-70E740481C1C}">
                    <a14:useLocalDpi xmlns:a14="http://schemas.microsoft.com/office/drawing/2010/main" val="0"/>
                  </a:ext>
                </a:extLst>
              </a:blip>
              <a:srcRect l="6753" t="1464" r="10809" b="1720"/>
              <a:stretch>
                <a:fillRect/>
              </a:stretch>
            </p:blipFill>
            <p:spPr bwMode="auto">
              <a:xfrm>
                <a:off x="4801085" y="4028685"/>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8D5A737-4721-444B-8F46-AAAF496FBC51}"/>
                  </a:ext>
                </a:extLst>
              </p:cNvPr>
              <p:cNvSpPr/>
              <p:nvPr/>
            </p:nvSpPr>
            <p:spPr>
              <a:xfrm>
                <a:off x="4638740" y="4843775"/>
                <a:ext cx="1126474" cy="420972"/>
              </a:xfrm>
              <a:prstGeom prst="rect">
                <a:avLst/>
              </a:prstGeom>
              <a:solidFill>
                <a:srgbClr val="00A7E6"/>
              </a:solidFill>
              <a:ln w="1905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winter</a:t>
                </a:r>
              </a:p>
            </p:txBody>
          </p:sp>
        </p:grpSp>
        <p:pic>
          <p:nvPicPr>
            <p:cNvPr id="15" name="Picture 14">
              <a:extLst>
                <a:ext uri="{FF2B5EF4-FFF2-40B4-BE49-F238E27FC236}">
                  <a16:creationId xmlns:a16="http://schemas.microsoft.com/office/drawing/2014/main" id="{A2F337BB-E6A5-408E-B5CB-8A73FE473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6994" y="4356840"/>
              <a:ext cx="1658080" cy="1658498"/>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E5-8BB2-4B74-A1A2-DDB7924BFE0D}"/>
              </a:ext>
            </a:extLst>
          </p:cNvPr>
          <p:cNvSpPr>
            <a:spLocks noGrp="1"/>
          </p:cNvSpPr>
          <p:nvPr>
            <p:ph type="title"/>
          </p:nvPr>
        </p:nvSpPr>
        <p:spPr/>
        <p:txBody>
          <a:bodyPr/>
          <a:lstStyle/>
          <a:p>
            <a:r>
              <a:rPr lang="en-GB" altLang="en-US" dirty="0"/>
              <a:t>Months and Seasons</a:t>
            </a:r>
            <a:endParaRPr lang="en-GB" dirty="0"/>
          </a:p>
        </p:txBody>
      </p:sp>
      <p:sp>
        <p:nvSpPr>
          <p:cNvPr id="3" name="Rectangle 4">
            <a:extLst>
              <a:ext uri="{FF2B5EF4-FFF2-40B4-BE49-F238E27FC236}">
                <a16:creationId xmlns:a16="http://schemas.microsoft.com/office/drawing/2014/main" id="{9B7741ED-141A-4AAB-B5A4-4DAB1A7E0616}"/>
              </a:ext>
            </a:extLst>
          </p:cNvPr>
          <p:cNvSpPr>
            <a:spLocks noChangeArrowheads="1"/>
          </p:cNvSpPr>
          <p:nvPr/>
        </p:nvSpPr>
        <p:spPr bwMode="auto">
          <a:xfrm>
            <a:off x="755650" y="1266639"/>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spring months are March, April and May. Spring comes after the season of winter and before summer.</a:t>
            </a:r>
          </a:p>
        </p:txBody>
      </p:sp>
      <p:sp>
        <p:nvSpPr>
          <p:cNvPr id="5" name="Rectangle 4">
            <a:extLst>
              <a:ext uri="{FF2B5EF4-FFF2-40B4-BE49-F238E27FC236}">
                <a16:creationId xmlns:a16="http://schemas.microsoft.com/office/drawing/2014/main" id="{0C28F88C-86F9-4215-9290-A2EA396B110C}"/>
              </a:ext>
            </a:extLst>
          </p:cNvPr>
          <p:cNvSpPr/>
          <p:nvPr/>
        </p:nvSpPr>
        <p:spPr>
          <a:xfrm>
            <a:off x="755650" y="2069890"/>
            <a:ext cx="4076700" cy="1530401"/>
          </a:xfrm>
          <a:prstGeom prst="rect">
            <a:avLst/>
          </a:prstGeom>
        </p:spPr>
        <p:txBody>
          <a:bodyPr wrap="square" lIns="0" tIns="72000" rIns="0" bIns="72000">
            <a:spAutoFit/>
          </a:bodyPr>
          <a:lstStyle/>
          <a:p>
            <a:pPr eaLnBrk="1" fontAlgn="auto" hangingPunct="1">
              <a:spcBef>
                <a:spcPts val="0"/>
              </a:spcBef>
              <a:spcAft>
                <a:spcPts val="0"/>
              </a:spcAft>
              <a:defRPr/>
            </a:pPr>
            <a:r>
              <a:rPr lang="en-GB" dirty="0">
                <a:latin typeface="+mn-lt"/>
              </a:rPr>
              <a:t>This wheel shows the different seasons and months of the year. </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Can you see the months of spring?</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other seasons can you see?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season is your favourite?</a:t>
            </a:r>
          </a:p>
        </p:txBody>
      </p:sp>
      <p:pic>
        <p:nvPicPr>
          <p:cNvPr id="16" name="Picture 1">
            <a:extLst>
              <a:ext uri="{FF2B5EF4-FFF2-40B4-BE49-F238E27FC236}">
                <a16:creationId xmlns:a16="http://schemas.microsoft.com/office/drawing/2014/main" id="{31DDA3E5-EF91-4852-84B8-7A0876CBE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06" y="1779943"/>
            <a:ext cx="3982706" cy="3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EC3796E-95BF-431C-9C59-DA664E6F6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 y="3753662"/>
            <a:ext cx="3821568" cy="2339163"/>
          </a:xfrm>
          <a:prstGeom prst="rect">
            <a:avLst/>
          </a:prstGeom>
        </p:spPr>
      </p:pic>
    </p:spTree>
    <p:extLst>
      <p:ext uri="{BB962C8B-B14F-4D97-AF65-F5344CB8AC3E}">
        <p14:creationId xmlns:p14="http://schemas.microsoft.com/office/powerpoint/2010/main" val="2875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39FA-26B5-474F-A7D6-DC04805AF05D}"/>
              </a:ext>
            </a:extLst>
          </p:cNvPr>
          <p:cNvSpPr>
            <a:spLocks noGrp="1"/>
          </p:cNvSpPr>
          <p:nvPr>
            <p:ph type="title"/>
          </p:nvPr>
        </p:nvSpPr>
        <p:spPr/>
        <p:txBody>
          <a:bodyPr/>
          <a:lstStyle/>
          <a:p>
            <a:r>
              <a:rPr lang="en-GB" dirty="0"/>
              <a:t>Spring around the World</a:t>
            </a:r>
          </a:p>
        </p:txBody>
      </p:sp>
      <p:sp>
        <p:nvSpPr>
          <p:cNvPr id="3" name="Rectangle 4">
            <a:extLst>
              <a:ext uri="{FF2B5EF4-FFF2-40B4-BE49-F238E27FC236}">
                <a16:creationId xmlns:a16="http://schemas.microsoft.com/office/drawing/2014/main" id="{A6F69245-51E4-4270-B487-C105BF21425F}"/>
              </a:ext>
            </a:extLst>
          </p:cNvPr>
          <p:cNvSpPr>
            <a:spLocks noChangeArrowheads="1"/>
          </p:cNvSpPr>
          <p:nvPr/>
        </p:nvSpPr>
        <p:spPr bwMode="auto">
          <a:xfrm>
            <a:off x="755650" y="1423478"/>
            <a:ext cx="3816350"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Spring falls in different months of the year, depending on where you are in the world. </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In other countries, such as Australia, spring is in September, October and November!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experience the seasons opposite to those in the United Kingdom.</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winter in the UK, it is summer in Australia.</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spring in the UK, it is autumn in Australia. </a:t>
            </a:r>
          </a:p>
          <a:p>
            <a:pPr eaLnBrk="1" hangingPunct="1">
              <a:lnSpc>
                <a:spcPct val="100000"/>
              </a:lnSpc>
              <a:spcBef>
                <a:spcPct val="0"/>
              </a:spcBef>
              <a:buFontTx/>
              <a:buNone/>
            </a:pPr>
            <a:endParaRPr lang="en-GB" altLang="en-US" dirty="0">
              <a:solidFill>
                <a:schemeClr val="tx1"/>
              </a:solidFill>
            </a:endParaRPr>
          </a:p>
        </p:txBody>
      </p:sp>
      <p:pic>
        <p:nvPicPr>
          <p:cNvPr id="5" name="Picture 4">
            <a:extLst>
              <a:ext uri="{FF2B5EF4-FFF2-40B4-BE49-F238E27FC236}">
                <a16:creationId xmlns:a16="http://schemas.microsoft.com/office/drawing/2014/main" id="{6C5F1BBA-FF62-49D8-BA44-B1E29E174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452" y="1423478"/>
            <a:ext cx="3298108" cy="4785318"/>
          </a:xfrm>
          <a:prstGeom prst="rect">
            <a:avLst/>
          </a:prstGeom>
        </p:spPr>
      </p:pic>
    </p:spTree>
    <p:extLst>
      <p:ext uri="{BB962C8B-B14F-4D97-AF65-F5344CB8AC3E}">
        <p14:creationId xmlns:p14="http://schemas.microsoft.com/office/powerpoint/2010/main" val="4223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B3D0-A7C6-4030-81D9-87970CC6566F}"/>
              </a:ext>
            </a:extLst>
          </p:cNvPr>
          <p:cNvSpPr>
            <a:spLocks noGrp="1"/>
          </p:cNvSpPr>
          <p:nvPr>
            <p:ph type="title"/>
          </p:nvPr>
        </p:nvSpPr>
        <p:spPr/>
        <p:txBody>
          <a:bodyPr/>
          <a:lstStyle/>
          <a:p>
            <a:r>
              <a:rPr lang="en-GB" dirty="0"/>
              <a:t>What Does Spring Look Like?</a:t>
            </a:r>
          </a:p>
        </p:txBody>
      </p:sp>
      <p:pic>
        <p:nvPicPr>
          <p:cNvPr id="4" name="Picture 3">
            <a:extLst>
              <a:ext uri="{FF2B5EF4-FFF2-40B4-BE49-F238E27FC236}">
                <a16:creationId xmlns:a16="http://schemas.microsoft.com/office/drawing/2014/main" id="{36647C31-B4B2-47F2-88F1-723E8B3AE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64" y="1473201"/>
            <a:ext cx="6924341" cy="4421480"/>
          </a:xfrm>
          <a:prstGeom prst="rect">
            <a:avLst/>
          </a:prstGeom>
        </p:spPr>
      </p:pic>
    </p:spTree>
    <p:extLst>
      <p:ext uri="{BB962C8B-B14F-4D97-AF65-F5344CB8AC3E}">
        <p14:creationId xmlns:p14="http://schemas.microsoft.com/office/powerpoint/2010/main" val="19701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A0CB-2DB4-44CE-996B-5D273B0F1539}"/>
              </a:ext>
            </a:extLst>
          </p:cNvPr>
          <p:cNvSpPr>
            <a:spLocks noGrp="1"/>
          </p:cNvSpPr>
          <p:nvPr>
            <p:ph type="title"/>
          </p:nvPr>
        </p:nvSpPr>
        <p:spPr/>
        <p:txBody>
          <a:bodyPr/>
          <a:lstStyle/>
          <a:p>
            <a:r>
              <a:rPr lang="en-GB" altLang="en-US" dirty="0"/>
              <a:t>Spring Weather</a:t>
            </a:r>
            <a:endParaRPr lang="en-GB" dirty="0"/>
          </a:p>
        </p:txBody>
      </p:sp>
      <p:sp>
        <p:nvSpPr>
          <p:cNvPr id="3" name="Rectangle 4">
            <a:extLst>
              <a:ext uri="{FF2B5EF4-FFF2-40B4-BE49-F238E27FC236}">
                <a16:creationId xmlns:a16="http://schemas.microsoft.com/office/drawing/2014/main" id="{217FF78D-4FFD-44C3-AEEA-15BC66DB31E4}"/>
              </a:ext>
            </a:extLst>
          </p:cNvPr>
          <p:cNvSpPr>
            <a:spLocks noChangeArrowheads="1"/>
          </p:cNvSpPr>
          <p:nvPr/>
        </p:nvSpPr>
        <p:spPr bwMode="auto">
          <a:xfrm>
            <a:off x="755650" y="1301290"/>
            <a:ext cx="5527675"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Spring weather can be mixed.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What kinds of weather can we experience in spring?</a:t>
            </a:r>
          </a:p>
        </p:txBody>
      </p:sp>
      <p:pic>
        <p:nvPicPr>
          <p:cNvPr id="5" name="spring">
            <a:extLst>
              <a:ext uri="{FF2B5EF4-FFF2-40B4-BE49-F238E27FC236}">
                <a16:creationId xmlns:a16="http://schemas.microsoft.com/office/drawing/2014/main" id="{D4A101A0-263B-4B0D-86E8-F008BEB21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823" y="2388734"/>
            <a:ext cx="3770003" cy="2662255"/>
          </a:xfrm>
          <a:prstGeom prst="rect">
            <a:avLst/>
          </a:prstGeom>
        </p:spPr>
      </p:pic>
      <p:pic>
        <p:nvPicPr>
          <p:cNvPr id="7" name="rain">
            <a:extLst>
              <a:ext uri="{FF2B5EF4-FFF2-40B4-BE49-F238E27FC236}">
                <a16:creationId xmlns:a16="http://schemas.microsoft.com/office/drawing/2014/main" id="{202176E9-462A-44C7-A5B0-A6C19B0F2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395241"/>
            <a:ext cx="3756529" cy="2655749"/>
          </a:xfrm>
          <a:prstGeom prst="rect">
            <a:avLst/>
          </a:prstGeom>
        </p:spPr>
      </p:pic>
      <p:sp>
        <p:nvSpPr>
          <p:cNvPr id="8" name="text">
            <a:extLst>
              <a:ext uri="{FF2B5EF4-FFF2-40B4-BE49-F238E27FC236}">
                <a16:creationId xmlns:a16="http://schemas.microsoft.com/office/drawing/2014/main" id="{F1EB21A7-54D4-4F41-8382-0A64AEB5D0FC}"/>
              </a:ext>
            </a:extLst>
          </p:cNvPr>
          <p:cNvSpPr/>
          <p:nvPr/>
        </p:nvSpPr>
        <p:spPr>
          <a:xfrm>
            <a:off x="647700" y="5297280"/>
            <a:ext cx="7848600" cy="369332"/>
          </a:xfrm>
          <a:prstGeom prst="rect">
            <a:avLst/>
          </a:prstGeom>
        </p:spPr>
        <p:txBody>
          <a:bodyPr wrap="square">
            <a:spAutoFit/>
          </a:bodyPr>
          <a:lstStyle/>
          <a:p>
            <a:pPr>
              <a:lnSpc>
                <a:spcPct val="100000"/>
              </a:lnSpc>
              <a:spcBef>
                <a:spcPct val="0"/>
              </a:spcBef>
              <a:buFontTx/>
              <a:buNone/>
            </a:pPr>
            <a:r>
              <a:rPr lang="en-GB" altLang="en-US" dirty="0"/>
              <a:t>Springtime is often sunny and rainy – you might see a rainbow in the sky!</a:t>
            </a:r>
          </a:p>
        </p:txBody>
      </p:sp>
      <p:pic>
        <p:nvPicPr>
          <p:cNvPr id="12" name="rainbow">
            <a:extLst>
              <a:ext uri="{FF2B5EF4-FFF2-40B4-BE49-F238E27FC236}">
                <a16:creationId xmlns:a16="http://schemas.microsoft.com/office/drawing/2014/main" id="{AED4AFDC-A5C6-4435-9BFE-92AB313E8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99" y="2395241"/>
            <a:ext cx="3770004" cy="2665829"/>
          </a:xfrm>
          <a:prstGeom prst="rect">
            <a:avLst/>
          </a:prstGeom>
        </p:spPr>
      </p:pic>
    </p:spTree>
    <p:extLst>
      <p:ext uri="{BB962C8B-B14F-4D97-AF65-F5344CB8AC3E}">
        <p14:creationId xmlns:p14="http://schemas.microsoft.com/office/powerpoint/2010/main" val="14328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a:extLst>
              <a:ext uri="{FF2B5EF4-FFF2-40B4-BE49-F238E27FC236}">
                <a16:creationId xmlns:a16="http://schemas.microsoft.com/office/drawing/2014/main" id="{7A4BA0C2-2B87-4F7C-B1D3-28D068CF2FF8}"/>
              </a:ext>
            </a:extLst>
          </p:cNvPr>
          <p:cNvSpPr/>
          <p:nvPr/>
        </p:nvSpPr>
        <p:spPr>
          <a:xfrm rot="5400000">
            <a:off x="5225110" y="2220785"/>
            <a:ext cx="1025261" cy="1753408"/>
          </a:xfrm>
          <a:prstGeom prst="bracePair">
            <a:avLst>
              <a:gd name="adj" fmla="val 9127"/>
            </a:avLst>
          </a:prstGeom>
          <a:solidFill>
            <a:srgbClr val="00928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FC0E807C-707A-4AAC-A518-8910C1912CD8}"/>
              </a:ext>
            </a:extLst>
          </p:cNvPr>
          <p:cNvSpPr>
            <a:spLocks noGrp="1"/>
          </p:cNvSpPr>
          <p:nvPr>
            <p:ph type="title"/>
          </p:nvPr>
        </p:nvSpPr>
        <p:spPr/>
        <p:txBody>
          <a:bodyPr/>
          <a:lstStyle/>
          <a:p>
            <a:r>
              <a:rPr lang="en-GB" dirty="0"/>
              <a:t>Lighter Evenings</a:t>
            </a:r>
          </a:p>
        </p:txBody>
      </p:sp>
      <p:sp>
        <p:nvSpPr>
          <p:cNvPr id="3" name="Rectangle 4">
            <a:extLst>
              <a:ext uri="{FF2B5EF4-FFF2-40B4-BE49-F238E27FC236}">
                <a16:creationId xmlns:a16="http://schemas.microsoft.com/office/drawing/2014/main" id="{D8356A19-8573-40F1-A1C5-0ADC22DB6D5E}"/>
              </a:ext>
            </a:extLst>
          </p:cNvPr>
          <p:cNvSpPr>
            <a:spLocks noChangeArrowheads="1"/>
          </p:cNvSpPr>
          <p:nvPr/>
        </p:nvSpPr>
        <p:spPr bwMode="auto">
          <a:xfrm>
            <a:off x="755650" y="1377743"/>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You might notice that the daytime gets longer and longer during the spring months. This means that the evenings are lighter - it may still be light when you go to bed!</a:t>
            </a:r>
          </a:p>
        </p:txBody>
      </p:sp>
      <p:graphicFrame>
        <p:nvGraphicFramePr>
          <p:cNvPr id="4" name="Table 3">
            <a:extLst>
              <a:ext uri="{FF2B5EF4-FFF2-40B4-BE49-F238E27FC236}">
                <a16:creationId xmlns:a16="http://schemas.microsoft.com/office/drawing/2014/main" id="{C249E048-2905-40A5-81CA-DF187AA23CD7}"/>
              </a:ext>
            </a:extLst>
          </p:cNvPr>
          <p:cNvGraphicFramePr>
            <a:graphicFrameLocks noGrp="1"/>
          </p:cNvGraphicFramePr>
          <p:nvPr>
            <p:extLst>
              <p:ext uri="{D42A27DB-BD31-4B8C-83A1-F6EECF244321}">
                <p14:modId xmlns:p14="http://schemas.microsoft.com/office/powerpoint/2010/main" val="3647666878"/>
              </p:ext>
            </p:extLst>
          </p:nvPr>
        </p:nvGraphicFramePr>
        <p:xfrm>
          <a:off x="755650" y="2516562"/>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0000"/>
                    </a:ext>
                  </a:extLst>
                </a:gridCol>
                <a:gridCol w="587131">
                  <a:extLst>
                    <a:ext uri="{9D8B030D-6E8A-4147-A177-3AD203B41FA5}">
                      <a16:colId xmlns:a16="http://schemas.microsoft.com/office/drawing/2014/main" val="20001"/>
                    </a:ext>
                  </a:extLst>
                </a:gridCol>
                <a:gridCol w="587131">
                  <a:extLst>
                    <a:ext uri="{9D8B030D-6E8A-4147-A177-3AD203B41FA5}">
                      <a16:colId xmlns:a16="http://schemas.microsoft.com/office/drawing/2014/main" val="20002"/>
                    </a:ext>
                  </a:extLst>
                </a:gridCol>
                <a:gridCol w="587131">
                  <a:extLst>
                    <a:ext uri="{9D8B030D-6E8A-4147-A177-3AD203B41FA5}">
                      <a16:colId xmlns:a16="http://schemas.microsoft.com/office/drawing/2014/main" val="20003"/>
                    </a:ext>
                  </a:extLst>
                </a:gridCol>
                <a:gridCol w="587131">
                  <a:extLst>
                    <a:ext uri="{9D8B030D-6E8A-4147-A177-3AD203B41FA5}">
                      <a16:colId xmlns:a16="http://schemas.microsoft.com/office/drawing/2014/main" val="20004"/>
                    </a:ext>
                  </a:extLst>
                </a:gridCol>
                <a:gridCol w="587131">
                  <a:extLst>
                    <a:ext uri="{9D8B030D-6E8A-4147-A177-3AD203B41FA5}">
                      <a16:colId xmlns:a16="http://schemas.microsoft.com/office/drawing/2014/main" val="20005"/>
                    </a:ext>
                  </a:extLst>
                </a:gridCol>
                <a:gridCol w="587131">
                  <a:extLst>
                    <a:ext uri="{9D8B030D-6E8A-4147-A177-3AD203B41FA5}">
                      <a16:colId xmlns:a16="http://schemas.microsoft.com/office/drawing/2014/main" val="20006"/>
                    </a:ext>
                  </a:extLst>
                </a:gridCol>
                <a:gridCol w="587131">
                  <a:extLst>
                    <a:ext uri="{9D8B030D-6E8A-4147-A177-3AD203B41FA5}">
                      <a16:colId xmlns:a16="http://schemas.microsoft.com/office/drawing/2014/main" val="20007"/>
                    </a:ext>
                  </a:extLst>
                </a:gridCol>
                <a:gridCol w="587131">
                  <a:extLst>
                    <a:ext uri="{9D8B030D-6E8A-4147-A177-3AD203B41FA5}">
                      <a16:colId xmlns:a16="http://schemas.microsoft.com/office/drawing/2014/main" val="20008"/>
                    </a:ext>
                  </a:extLst>
                </a:gridCol>
                <a:gridCol w="587131">
                  <a:extLst>
                    <a:ext uri="{9D8B030D-6E8A-4147-A177-3AD203B41FA5}">
                      <a16:colId xmlns:a16="http://schemas.microsoft.com/office/drawing/2014/main" val="20009"/>
                    </a:ext>
                  </a:extLst>
                </a:gridCol>
                <a:gridCol w="587131">
                  <a:extLst>
                    <a:ext uri="{9D8B030D-6E8A-4147-A177-3AD203B41FA5}">
                      <a16:colId xmlns:a16="http://schemas.microsoft.com/office/drawing/2014/main" val="20010"/>
                    </a:ext>
                  </a:extLst>
                </a:gridCol>
                <a:gridCol w="587131">
                  <a:extLst>
                    <a:ext uri="{9D8B030D-6E8A-4147-A177-3AD203B41FA5}">
                      <a16:colId xmlns:a16="http://schemas.microsoft.com/office/drawing/2014/main" val="20011"/>
                    </a:ext>
                  </a:extLst>
                </a:gridCol>
                <a:gridCol w="587131">
                  <a:extLst>
                    <a:ext uri="{9D8B030D-6E8A-4147-A177-3AD203B41FA5}">
                      <a16:colId xmlns:a16="http://schemas.microsoft.com/office/drawing/2014/main" val="20012"/>
                    </a:ext>
                  </a:extLst>
                </a:gridCol>
              </a:tblGrid>
              <a:tr h="370682">
                <a:tc>
                  <a:txBody>
                    <a:bodyPr/>
                    <a:lstStyle/>
                    <a:p>
                      <a:r>
                        <a:rPr lang="en-GB" sz="1000" dirty="0"/>
                        <a:t>Month</a:t>
                      </a:r>
                    </a:p>
                  </a:txBody>
                  <a:tcPr marT="45700" marB="45700">
                    <a:solidFill>
                      <a:srgbClr val="8D358B"/>
                    </a:solidFill>
                  </a:tcPr>
                </a:tc>
                <a:tc>
                  <a:txBody>
                    <a:bodyPr/>
                    <a:lstStyle/>
                    <a:p>
                      <a:r>
                        <a:rPr lang="en-GB" sz="1400" dirty="0"/>
                        <a:t>Sept</a:t>
                      </a:r>
                    </a:p>
                  </a:txBody>
                  <a:tcPr marT="45700" marB="45700">
                    <a:solidFill>
                      <a:srgbClr val="F08213"/>
                    </a:solidFill>
                  </a:tcPr>
                </a:tc>
                <a:tc>
                  <a:txBody>
                    <a:bodyPr/>
                    <a:lstStyle/>
                    <a:p>
                      <a:r>
                        <a:rPr lang="en-GB" sz="1400" dirty="0"/>
                        <a:t>Oct</a:t>
                      </a:r>
                    </a:p>
                  </a:txBody>
                  <a:tcPr marT="45700" marB="45700">
                    <a:solidFill>
                      <a:srgbClr val="F08213"/>
                    </a:solidFill>
                  </a:tcPr>
                </a:tc>
                <a:tc>
                  <a:txBody>
                    <a:bodyPr/>
                    <a:lstStyle/>
                    <a:p>
                      <a:r>
                        <a:rPr lang="en-GB" sz="1400" dirty="0"/>
                        <a:t>Nov</a:t>
                      </a:r>
                    </a:p>
                  </a:txBody>
                  <a:tcPr marT="45700" marB="45700">
                    <a:solidFill>
                      <a:srgbClr val="F08213"/>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009285"/>
                    </a:solidFill>
                  </a:tcPr>
                </a:tc>
                <a:tc>
                  <a:txBody>
                    <a:bodyPr/>
                    <a:lstStyle/>
                    <a:p>
                      <a:r>
                        <a:rPr lang="en-GB" sz="1400" dirty="0"/>
                        <a:t>April</a:t>
                      </a:r>
                    </a:p>
                  </a:txBody>
                  <a:tcPr marT="45700" marB="45700">
                    <a:solidFill>
                      <a:srgbClr val="009285"/>
                    </a:solidFill>
                  </a:tcPr>
                </a:tc>
                <a:tc>
                  <a:txBody>
                    <a:bodyPr/>
                    <a:lstStyle/>
                    <a:p>
                      <a:r>
                        <a:rPr lang="en-GB" sz="1400" dirty="0"/>
                        <a:t>May</a:t>
                      </a:r>
                    </a:p>
                  </a:txBody>
                  <a:tcPr marT="45700" marB="45700">
                    <a:solidFill>
                      <a:srgbClr val="009285"/>
                    </a:solidFill>
                  </a:tcPr>
                </a:tc>
                <a:tc>
                  <a:txBody>
                    <a:bodyPr/>
                    <a:lstStyle/>
                    <a:p>
                      <a:r>
                        <a:rPr lang="en-GB" sz="1400" dirty="0"/>
                        <a:t>June</a:t>
                      </a:r>
                    </a:p>
                  </a:txBody>
                  <a:tcPr marT="45700" marB="45700">
                    <a:solidFill>
                      <a:srgbClr val="699327"/>
                    </a:solidFill>
                  </a:tcPr>
                </a:tc>
                <a:tc>
                  <a:txBody>
                    <a:bodyPr/>
                    <a:lstStyle/>
                    <a:p>
                      <a:r>
                        <a:rPr lang="en-GB" sz="1400" dirty="0"/>
                        <a:t>July</a:t>
                      </a:r>
                    </a:p>
                  </a:txBody>
                  <a:tcPr marT="45700" marB="45700">
                    <a:solidFill>
                      <a:srgbClr val="699327"/>
                    </a:solidFill>
                  </a:tcPr>
                </a:tc>
                <a:tc>
                  <a:txBody>
                    <a:bodyPr/>
                    <a:lstStyle/>
                    <a:p>
                      <a:r>
                        <a:rPr lang="en-GB" sz="1400" dirty="0"/>
                        <a:t>Aug</a:t>
                      </a:r>
                    </a:p>
                  </a:txBody>
                  <a:tcPr marT="45700" marB="45700">
                    <a:solidFill>
                      <a:srgbClr val="699327"/>
                    </a:solidFill>
                  </a:tcPr>
                </a:tc>
                <a:extLst>
                  <a:ext uri="{0D108BD9-81ED-4DB2-BD59-A6C34878D82A}">
                    <a16:rowId xmlns:a16="http://schemas.microsoft.com/office/drawing/2014/main" val="10000"/>
                  </a:ext>
                </a:extLst>
              </a:tr>
              <a:tr h="370682">
                <a:tc>
                  <a:txBody>
                    <a:bodyPr/>
                    <a:lstStyle/>
                    <a:p>
                      <a:r>
                        <a:rPr lang="en-GB" sz="800" dirty="0">
                          <a:solidFill>
                            <a:schemeClr val="bg1"/>
                          </a:solidFill>
                        </a:rPr>
                        <a:t>Hours of Sunlight</a:t>
                      </a:r>
                    </a:p>
                  </a:txBody>
                  <a:tcPr marT="45700" marB="45700">
                    <a:solidFill>
                      <a:srgbClr val="8D358B"/>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rgbClr val="88CCC1"/>
                    </a:solidFill>
                  </a:tcPr>
                </a:tc>
                <a:tc>
                  <a:txBody>
                    <a:bodyPr/>
                    <a:lstStyle/>
                    <a:p>
                      <a:pPr algn="ctr"/>
                      <a:r>
                        <a:rPr lang="en-GB" sz="1800" dirty="0"/>
                        <a:t>14</a:t>
                      </a:r>
                    </a:p>
                  </a:txBody>
                  <a:tcPr marT="45700" marB="45700">
                    <a:solidFill>
                      <a:srgbClr val="88CCC1"/>
                    </a:solidFill>
                  </a:tcPr>
                </a:tc>
                <a:tc>
                  <a:txBody>
                    <a:bodyPr/>
                    <a:lstStyle/>
                    <a:p>
                      <a:pPr algn="ctr"/>
                      <a:r>
                        <a:rPr lang="en-GB" sz="1800" dirty="0"/>
                        <a:t>15</a:t>
                      </a:r>
                    </a:p>
                  </a:txBody>
                  <a:tcPr marT="45700" marB="45700">
                    <a:solidFill>
                      <a:srgbClr val="88CCC1"/>
                    </a:solidFill>
                  </a:tcPr>
                </a:tc>
                <a:tc>
                  <a:txBody>
                    <a:bodyPr/>
                    <a:lstStyle/>
                    <a:p>
                      <a:pPr algn="ctr"/>
                      <a:r>
                        <a:rPr lang="en-GB" sz="1800" dirty="0"/>
                        <a:t>16</a:t>
                      </a:r>
                    </a:p>
                  </a:txBody>
                  <a:tcPr marT="45700" marB="45700">
                    <a:solidFill>
                      <a:srgbClr val="CEDF98"/>
                    </a:solidFill>
                  </a:tcPr>
                </a:tc>
                <a:tc>
                  <a:txBody>
                    <a:bodyPr/>
                    <a:lstStyle/>
                    <a:p>
                      <a:pPr algn="ctr"/>
                      <a:r>
                        <a:rPr lang="en-GB" sz="1800" dirty="0"/>
                        <a:t>16</a:t>
                      </a:r>
                    </a:p>
                  </a:txBody>
                  <a:tcPr marT="45700" marB="45700">
                    <a:solidFill>
                      <a:srgbClr val="CEDF98"/>
                    </a:solidFill>
                  </a:tcPr>
                </a:tc>
                <a:tc>
                  <a:txBody>
                    <a:bodyPr/>
                    <a:lstStyle/>
                    <a:p>
                      <a:pPr algn="ctr"/>
                      <a:r>
                        <a:rPr lang="en-GB" sz="1800" dirty="0"/>
                        <a:t>14</a:t>
                      </a:r>
                    </a:p>
                  </a:txBody>
                  <a:tcPr marT="45700" marB="45700">
                    <a:solidFill>
                      <a:srgbClr val="CEDF98"/>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55D7705A-4290-4682-A4D6-93E80651FE64}"/>
              </a:ext>
            </a:extLst>
          </p:cNvPr>
          <p:cNvSpPr/>
          <p:nvPr/>
        </p:nvSpPr>
        <p:spPr>
          <a:xfrm>
            <a:off x="662299" y="3839622"/>
            <a:ext cx="7726051" cy="923330"/>
          </a:xfrm>
          <a:prstGeom prst="rect">
            <a:avLst/>
          </a:prstGeom>
        </p:spPr>
        <p:txBody>
          <a:bodyPr wrap="square">
            <a:spAutoFit/>
          </a:bodyPr>
          <a:lstStyle/>
          <a:p>
            <a:pPr>
              <a:lnSpc>
                <a:spcPct val="100000"/>
              </a:lnSpc>
              <a:spcBef>
                <a:spcPct val="0"/>
              </a:spcBef>
              <a:buFontTx/>
              <a:buNone/>
            </a:pPr>
            <a:r>
              <a:rPr lang="en-GB" altLang="en-US" dirty="0"/>
              <a:t>What numbers can you see on this table? </a:t>
            </a:r>
          </a:p>
          <a:p>
            <a:pPr>
              <a:lnSpc>
                <a:spcPct val="100000"/>
              </a:lnSpc>
              <a:spcBef>
                <a:spcPct val="0"/>
              </a:spcBef>
              <a:buFontTx/>
              <a:buNone/>
            </a:pPr>
            <a:endParaRPr lang="en-GB" altLang="en-US" dirty="0"/>
          </a:p>
          <a:p>
            <a:pPr>
              <a:lnSpc>
                <a:spcPct val="100000"/>
              </a:lnSpc>
              <a:spcBef>
                <a:spcPct val="0"/>
              </a:spcBef>
              <a:buFontTx/>
              <a:buNone/>
            </a:pPr>
            <a:r>
              <a:rPr lang="en-GB" altLang="en-US" dirty="0"/>
              <a:t>How many hours of sunlight will we have in March? </a:t>
            </a:r>
          </a:p>
        </p:txBody>
      </p:sp>
      <p:sp>
        <p:nvSpPr>
          <p:cNvPr id="10" name="TextBox 9">
            <a:extLst>
              <a:ext uri="{FF2B5EF4-FFF2-40B4-BE49-F238E27FC236}">
                <a16:creationId xmlns:a16="http://schemas.microsoft.com/office/drawing/2014/main" id="{F8FA2BF9-534D-445C-8676-A808E52BA7B2}"/>
              </a:ext>
            </a:extLst>
          </p:cNvPr>
          <p:cNvSpPr txBox="1"/>
          <p:nvPr/>
        </p:nvSpPr>
        <p:spPr>
          <a:xfrm>
            <a:off x="5306665" y="3520813"/>
            <a:ext cx="862149" cy="369332"/>
          </a:xfrm>
          <a:prstGeom prst="rect">
            <a:avLst/>
          </a:prstGeom>
          <a:noFill/>
        </p:spPr>
        <p:txBody>
          <a:bodyPr wrap="square" rtlCol="0">
            <a:spAutoFit/>
          </a:bodyPr>
          <a:lstStyle/>
          <a:p>
            <a:r>
              <a:rPr lang="en-GB" dirty="0">
                <a:solidFill>
                  <a:srgbClr val="009285"/>
                </a:solidFill>
              </a:rPr>
              <a:t>spring</a:t>
            </a:r>
          </a:p>
        </p:txBody>
      </p:sp>
      <p:pic>
        <p:nvPicPr>
          <p:cNvPr id="12" name="Picture 11">
            <a:extLst>
              <a:ext uri="{FF2B5EF4-FFF2-40B4-BE49-F238E27FC236}">
                <a16:creationId xmlns:a16="http://schemas.microsoft.com/office/drawing/2014/main" id="{6AB0CCAA-3A2B-4E7C-8785-5970CEF56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966" y="3580514"/>
            <a:ext cx="2575232" cy="2506710"/>
          </a:xfrm>
          <a:prstGeom prst="rect">
            <a:avLst/>
          </a:prstGeom>
        </p:spPr>
      </p:pic>
    </p:spTree>
    <p:extLst>
      <p:ext uri="{BB962C8B-B14F-4D97-AF65-F5344CB8AC3E}">
        <p14:creationId xmlns:p14="http://schemas.microsoft.com/office/powerpoint/2010/main" val="12719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pic>
        <p:nvPicPr>
          <p:cNvPr id="3" name="Picture 2">
            <a:extLst>
              <a:ext uri="{FF2B5EF4-FFF2-40B4-BE49-F238E27FC236}">
                <a16:creationId xmlns:a16="http://schemas.microsoft.com/office/drawing/2014/main" id="{85C8BA22-8CB9-4896-918E-062C547E78B5}"/>
              </a:ext>
            </a:extLst>
          </p:cNvPr>
          <p:cNvPicPr>
            <a:picLocks noChangeAspect="1"/>
          </p:cNvPicPr>
          <p:nvPr/>
        </p:nvPicPr>
        <p:blipFill>
          <a:blip r:embed="rId2"/>
          <a:stretch>
            <a:fillRect/>
          </a:stretch>
        </p:blipFill>
        <p:spPr>
          <a:xfrm>
            <a:off x="1562764" y="1327652"/>
            <a:ext cx="6035563" cy="493819"/>
          </a:xfrm>
          <a:prstGeom prst="rect">
            <a:avLst/>
          </a:prstGeom>
        </p:spPr>
      </p:pic>
      <p:sp>
        <p:nvSpPr>
          <p:cNvPr id="4" name="Rectangle 5">
            <a:extLst>
              <a:ext uri="{FF2B5EF4-FFF2-40B4-BE49-F238E27FC236}">
                <a16:creationId xmlns:a16="http://schemas.microsoft.com/office/drawing/2014/main" id="{145CE88C-2FFD-4176-AF4E-E493C45A59D0}"/>
              </a:ext>
            </a:extLst>
          </p:cNvPr>
          <p:cNvSpPr>
            <a:spLocks noChangeArrowheads="1"/>
          </p:cNvSpPr>
          <p:nvPr/>
        </p:nvSpPr>
        <p:spPr bwMode="auto">
          <a:xfrm>
            <a:off x="851532" y="34980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snowdrop</a:t>
            </a:r>
          </a:p>
        </p:txBody>
      </p:sp>
      <p:sp>
        <p:nvSpPr>
          <p:cNvPr id="5" name="Rectangle 6">
            <a:extLst>
              <a:ext uri="{FF2B5EF4-FFF2-40B4-BE49-F238E27FC236}">
                <a16:creationId xmlns:a16="http://schemas.microsoft.com/office/drawing/2014/main" id="{4BFD99DF-39A3-43C3-98DB-DBFB1E309A99}"/>
              </a:ext>
            </a:extLst>
          </p:cNvPr>
          <p:cNvSpPr>
            <a:spLocks noChangeArrowheads="1"/>
          </p:cNvSpPr>
          <p:nvPr/>
        </p:nvSpPr>
        <p:spPr bwMode="auto">
          <a:xfrm>
            <a:off x="3374827" y="3512740"/>
            <a:ext cx="2403906"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bulbs shooting</a:t>
            </a:r>
          </a:p>
        </p:txBody>
      </p:sp>
      <p:sp>
        <p:nvSpPr>
          <p:cNvPr id="6" name="Rectangle 8">
            <a:extLst>
              <a:ext uri="{FF2B5EF4-FFF2-40B4-BE49-F238E27FC236}">
                <a16:creationId xmlns:a16="http://schemas.microsoft.com/office/drawing/2014/main" id="{0AA21EAD-1275-46A7-82C5-A19B38619771}"/>
              </a:ext>
            </a:extLst>
          </p:cNvPr>
          <p:cNvSpPr>
            <a:spLocks noChangeArrowheads="1"/>
          </p:cNvSpPr>
          <p:nvPr/>
        </p:nvSpPr>
        <p:spPr bwMode="auto">
          <a:xfrm>
            <a:off x="5857713" y="35043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949658" y="5621337"/>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flower buds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92360" y="5642424"/>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blossom</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5875433" y="5621337"/>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pic>
        <p:nvPicPr>
          <p:cNvPr id="11" name="Picture 10">
            <a:extLst>
              <a:ext uri="{FF2B5EF4-FFF2-40B4-BE49-F238E27FC236}">
                <a16:creationId xmlns:a16="http://schemas.microsoft.com/office/drawing/2014/main" id="{BF4FA786-BA8A-4153-89B6-EA9723FA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474" y="1904103"/>
            <a:ext cx="2387004" cy="1591336"/>
          </a:xfrm>
          <a:prstGeom prst="rect">
            <a:avLst/>
          </a:prstGeom>
        </p:spPr>
      </p:pic>
      <p:pic>
        <p:nvPicPr>
          <p:cNvPr id="13" name="Picture 12">
            <a:extLst>
              <a:ext uri="{FF2B5EF4-FFF2-40B4-BE49-F238E27FC236}">
                <a16:creationId xmlns:a16="http://schemas.microsoft.com/office/drawing/2014/main" id="{44C91D22-7400-4186-82B5-56FEEBFC4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142" y="1904103"/>
            <a:ext cx="2403906" cy="1591336"/>
          </a:xfrm>
          <a:prstGeom prst="rect">
            <a:avLst/>
          </a:prstGeom>
        </p:spPr>
      </p:pic>
      <p:pic>
        <p:nvPicPr>
          <p:cNvPr id="15" name="Picture 14">
            <a:extLst>
              <a:ext uri="{FF2B5EF4-FFF2-40B4-BE49-F238E27FC236}">
                <a16:creationId xmlns:a16="http://schemas.microsoft.com/office/drawing/2014/main" id="{0773BBFE-9027-4255-BB15-6EB079F64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12" y="1904103"/>
            <a:ext cx="2387004" cy="1591336"/>
          </a:xfrm>
          <a:prstGeom prst="rect">
            <a:avLst/>
          </a:prstGeom>
        </p:spPr>
      </p:pic>
      <p:pic>
        <p:nvPicPr>
          <p:cNvPr id="17" name="Picture 16">
            <a:extLst>
              <a:ext uri="{FF2B5EF4-FFF2-40B4-BE49-F238E27FC236}">
                <a16:creationId xmlns:a16="http://schemas.microsoft.com/office/drawing/2014/main" id="{8415B63E-602B-4DD5-9561-E0C144C9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92" b="9990"/>
          <a:stretch/>
        </p:blipFill>
        <p:spPr>
          <a:xfrm>
            <a:off x="927824" y="4030899"/>
            <a:ext cx="2368654" cy="1591336"/>
          </a:xfrm>
          <a:prstGeom prst="rect">
            <a:avLst/>
          </a:prstGeom>
        </p:spPr>
      </p:pic>
      <p:pic>
        <p:nvPicPr>
          <p:cNvPr id="19" name="Picture 18">
            <a:extLst>
              <a:ext uri="{FF2B5EF4-FFF2-40B4-BE49-F238E27FC236}">
                <a16:creationId xmlns:a16="http://schemas.microsoft.com/office/drawing/2014/main" id="{B779DC62-06FD-4114-A366-958068D6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360" y="4030899"/>
            <a:ext cx="2387004" cy="1591336"/>
          </a:xfrm>
          <a:prstGeom prst="rect">
            <a:avLst/>
          </a:prstGeom>
        </p:spPr>
      </p:pic>
      <p:pic>
        <p:nvPicPr>
          <p:cNvPr id="21" name="Picture 20">
            <a:extLst>
              <a:ext uri="{FF2B5EF4-FFF2-40B4-BE49-F238E27FC236}">
                <a16:creationId xmlns:a16="http://schemas.microsoft.com/office/drawing/2014/main" id="{56C8807F-1749-4F90-BFC5-1AF7017B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54" r="5153"/>
          <a:stretch/>
        </p:blipFill>
        <p:spPr>
          <a:xfrm>
            <a:off x="5876062" y="4030899"/>
            <a:ext cx="2368654" cy="1591336"/>
          </a:xfrm>
          <a:prstGeom prst="rect">
            <a:avLst/>
          </a:prstGeom>
        </p:spPr>
      </p:pic>
    </p:spTree>
    <p:extLst>
      <p:ext uri="{BB962C8B-B14F-4D97-AF65-F5344CB8AC3E}">
        <p14:creationId xmlns:p14="http://schemas.microsoft.com/office/powerpoint/2010/main" val="434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813554" y="3893432"/>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chicks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67664" y="3893432"/>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lambs</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6014931" y="3893431"/>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tadpoles</a:t>
            </a:r>
          </a:p>
        </p:txBody>
      </p:sp>
      <p:pic>
        <p:nvPicPr>
          <p:cNvPr id="12" name="Picture 11">
            <a:extLst>
              <a:ext uri="{FF2B5EF4-FFF2-40B4-BE49-F238E27FC236}">
                <a16:creationId xmlns:a16="http://schemas.microsoft.com/office/drawing/2014/main" id="{1EC48A4B-00AA-4D4E-9221-6A255CEE4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290829"/>
            <a:ext cx="2403907" cy="1602604"/>
          </a:xfrm>
          <a:prstGeom prst="rect">
            <a:avLst/>
          </a:prstGeom>
        </p:spPr>
      </p:pic>
      <p:sp>
        <p:nvSpPr>
          <p:cNvPr id="18" name="Rectangle 21">
            <a:extLst>
              <a:ext uri="{FF2B5EF4-FFF2-40B4-BE49-F238E27FC236}">
                <a16:creationId xmlns:a16="http://schemas.microsoft.com/office/drawing/2014/main" id="{22A7D451-5573-4785-BF30-E6E581E7DE3F}"/>
              </a:ext>
            </a:extLst>
          </p:cNvPr>
          <p:cNvSpPr>
            <a:spLocks noChangeArrowheads="1"/>
          </p:cNvSpPr>
          <p:nvPr/>
        </p:nvSpPr>
        <p:spPr bwMode="auto">
          <a:xfrm>
            <a:off x="750885" y="1302546"/>
            <a:ext cx="763270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rPr>
              <a:t>Spring is time for new life and growth. Lots of baby animals are born in the spring. You might spot bluebells and other flowers growing too. You might see some tadpoles in a pond – do you know what tadpoles grow into?</a:t>
            </a:r>
          </a:p>
        </p:txBody>
      </p:sp>
      <p:pic>
        <p:nvPicPr>
          <p:cNvPr id="16" name="Picture 15">
            <a:extLst>
              <a:ext uri="{FF2B5EF4-FFF2-40B4-BE49-F238E27FC236}">
                <a16:creationId xmlns:a16="http://schemas.microsoft.com/office/drawing/2014/main" id="{152F8047-9742-468E-8533-8C13BB37E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42"/>
          <a:stretch/>
        </p:blipFill>
        <p:spPr>
          <a:xfrm>
            <a:off x="3367664" y="2290829"/>
            <a:ext cx="2403907" cy="1602604"/>
          </a:xfrm>
          <a:prstGeom prst="rect">
            <a:avLst/>
          </a:prstGeom>
        </p:spPr>
      </p:pic>
      <p:pic>
        <p:nvPicPr>
          <p:cNvPr id="22" name="Picture 21">
            <a:extLst>
              <a:ext uri="{FF2B5EF4-FFF2-40B4-BE49-F238E27FC236}">
                <a16:creationId xmlns:a16="http://schemas.microsoft.com/office/drawing/2014/main" id="{50B42DBC-6729-4C07-8F99-7F2F47DF6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979678" y="2290829"/>
            <a:ext cx="2403907" cy="1602603"/>
          </a:xfrm>
          <a:prstGeom prst="rect">
            <a:avLst/>
          </a:prstGeom>
        </p:spPr>
      </p:pic>
      <p:pic>
        <p:nvPicPr>
          <p:cNvPr id="24" name="Picture 23">
            <a:extLst>
              <a:ext uri="{FF2B5EF4-FFF2-40B4-BE49-F238E27FC236}">
                <a16:creationId xmlns:a16="http://schemas.microsoft.com/office/drawing/2014/main" id="{B6B5ABFF-E3EA-47F2-902C-B154CE081D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1" b="1170"/>
          <a:stretch/>
        </p:blipFill>
        <p:spPr>
          <a:xfrm>
            <a:off x="2061657" y="4283956"/>
            <a:ext cx="2403907" cy="1602603"/>
          </a:xfrm>
          <a:prstGeom prst="rect">
            <a:avLst/>
          </a:prstGeom>
        </p:spPr>
      </p:pic>
      <p:sp>
        <p:nvSpPr>
          <p:cNvPr id="25" name="Rectangle 12">
            <a:extLst>
              <a:ext uri="{FF2B5EF4-FFF2-40B4-BE49-F238E27FC236}">
                <a16:creationId xmlns:a16="http://schemas.microsoft.com/office/drawing/2014/main" id="{B0824622-B45A-4C02-BB42-0715EAEFEA75}"/>
              </a:ext>
            </a:extLst>
          </p:cNvPr>
          <p:cNvSpPr>
            <a:spLocks noChangeArrowheads="1"/>
          </p:cNvSpPr>
          <p:nvPr/>
        </p:nvSpPr>
        <p:spPr bwMode="auto">
          <a:xfrm>
            <a:off x="2061657"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bluebells</a:t>
            </a:r>
          </a:p>
        </p:txBody>
      </p:sp>
      <p:pic>
        <p:nvPicPr>
          <p:cNvPr id="27" name="Picture 26">
            <a:extLst>
              <a:ext uri="{FF2B5EF4-FFF2-40B4-BE49-F238E27FC236}">
                <a16:creationId xmlns:a16="http://schemas.microsoft.com/office/drawing/2014/main" id="{788447DC-B9BD-4732-945C-CA10AB97CF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390" y="4283955"/>
            <a:ext cx="2402028" cy="1602603"/>
          </a:xfrm>
          <a:prstGeom prst="rect">
            <a:avLst/>
          </a:prstGeom>
        </p:spPr>
      </p:pic>
      <p:sp>
        <p:nvSpPr>
          <p:cNvPr id="28" name="Rectangle 12">
            <a:extLst>
              <a:ext uri="{FF2B5EF4-FFF2-40B4-BE49-F238E27FC236}">
                <a16:creationId xmlns:a16="http://schemas.microsoft.com/office/drawing/2014/main" id="{92A97A65-5D2D-40B0-BD3F-01CEBA2307DB}"/>
              </a:ext>
            </a:extLst>
          </p:cNvPr>
          <p:cNvSpPr>
            <a:spLocks noChangeArrowheads="1"/>
          </p:cNvSpPr>
          <p:nvPr/>
        </p:nvSpPr>
        <p:spPr bwMode="auto">
          <a:xfrm>
            <a:off x="4707045"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bees</a:t>
            </a:r>
          </a:p>
        </p:txBody>
      </p:sp>
    </p:spTree>
    <p:extLst>
      <p:ext uri="{BB962C8B-B14F-4D97-AF65-F5344CB8AC3E}">
        <p14:creationId xmlns:p14="http://schemas.microsoft.com/office/powerpoint/2010/main" val="11731885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173</TotalTime>
  <Words>425</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 SemiBold</vt:lpstr>
      <vt:lpstr>Twinkl</vt:lpstr>
      <vt:lpstr>Calibri</vt:lpstr>
      <vt:lpstr>Sassoon Infant Rg</vt:lpstr>
      <vt:lpstr>Arial</vt:lpstr>
      <vt:lpstr>Office Theme</vt:lpstr>
      <vt:lpstr>PowerPoint Presentation</vt:lpstr>
      <vt:lpstr>Spring</vt:lpstr>
      <vt:lpstr>Months and Seasons</vt:lpstr>
      <vt:lpstr>Spring around the World</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Rachel Burrough</cp:lastModifiedBy>
  <cp:revision>15</cp:revision>
  <dcterms:created xsi:type="dcterms:W3CDTF">2018-02-13T16:54:37Z</dcterms:created>
  <dcterms:modified xsi:type="dcterms:W3CDTF">2021-01-10T11:46:16Z</dcterms:modified>
</cp:coreProperties>
</file>