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19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</p:sldIdLst>
  <p:sldSz cx="9144000" cy="6858000" type="screen4x3"/>
  <p:notesSz cx="6858000" cy="91440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018"/>
    <a:srgbClr val="000000"/>
    <a:srgbClr val="FF6309"/>
    <a:srgbClr val="5C5900"/>
    <a:srgbClr val="E6CF04"/>
    <a:srgbClr val="620000"/>
    <a:srgbClr val="B30005"/>
    <a:srgbClr val="072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80" autoAdjust="0"/>
    <p:restoredTop sz="88202" autoAdjust="0"/>
  </p:normalViewPr>
  <p:slideViewPr>
    <p:cSldViewPr snapToGrid="0">
      <p:cViewPr varScale="1">
        <p:scale>
          <a:sx n="114" d="100"/>
          <a:sy n="114" d="100"/>
        </p:scale>
        <p:origin x="12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0225" y="280988"/>
            <a:ext cx="244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249238"/>
            <a:ext cx="241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42925" y="8686800"/>
            <a:ext cx="491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51488" y="8686800"/>
            <a:ext cx="757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A1A83D07-A50A-44B5-8806-6068B0E8E140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894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14400" y="1524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267200" y="1524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914400" y="8686800"/>
            <a:ext cx="419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34000" y="86868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8E5B38DD-995D-4B1F-96CD-CBCB1E085883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210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46100" y="6311900"/>
            <a:ext cx="3492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6210300" y="411163"/>
            <a:ext cx="2282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600">
                <a:solidFill>
                  <a:schemeClr val="bg1"/>
                </a:solidFill>
              </a:rPr>
              <a:t>www.cafod.org.uk</a:t>
            </a: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825500" y="6289675"/>
            <a:ext cx="4205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dirty="0">
                <a:solidFill>
                  <a:srgbClr val="000000"/>
                </a:solidFill>
              </a:rPr>
              <a:t>cafod.org.uk</a:t>
            </a:r>
            <a:endParaRPr lang="en-US" sz="20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pic>
        <p:nvPicPr>
          <p:cNvPr id="7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8350" y="2384425"/>
            <a:ext cx="5848350" cy="2030413"/>
          </a:xfrm>
        </p:spPr>
        <p:txBody>
          <a:bodyPr anchor="t"/>
          <a:lstStyle>
            <a:lvl1pPr>
              <a:defRPr sz="50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6450" y="4535488"/>
            <a:ext cx="5848350" cy="1373187"/>
          </a:xfrm>
        </p:spPr>
        <p:txBody>
          <a:bodyPr rIns="0"/>
          <a:lstStyle>
            <a:lvl1pPr marL="0" indent="0">
              <a:spcAft>
                <a:spcPct val="0"/>
              </a:spcAft>
              <a:buFont typeface="Times" charset="0"/>
              <a:buNone/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0975" y="0"/>
            <a:ext cx="196215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0"/>
            <a:ext cx="5737225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5B2BA-9840-4023-BEF6-D2C183FA3C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3607702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533525"/>
            <a:ext cx="3849688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533525"/>
            <a:ext cx="384968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0"/>
            <a:ext cx="78517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1350" y="1533525"/>
            <a:ext cx="78517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0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28" name="Picture 14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21425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9pPr>
    </p:titleStyle>
    <p:bodyStyle>
      <a:lvl1pPr marL="287338" indent="-287338" algn="l" rtl="0" eaLnBrk="1" fontAlgn="base" hangingPunct="1">
        <a:spcBef>
          <a:spcPct val="0"/>
        </a:spcBef>
        <a:spcAft>
          <a:spcPct val="50000"/>
        </a:spcAft>
        <a:buClr>
          <a:srgbClr val="AACB2A"/>
        </a:buClr>
        <a:buFont typeface="Times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63588" indent="-285750" algn="l" rtl="0" eaLnBrk="1" fontAlgn="base" hangingPunct="1">
        <a:spcBef>
          <a:spcPct val="0"/>
        </a:spcBef>
        <a:spcAft>
          <a:spcPct val="50000"/>
        </a:spcAft>
        <a:buClr>
          <a:srgbClr val="AACB2A"/>
        </a:buClr>
        <a:buChar char="–"/>
        <a:defRPr sz="2200">
          <a:solidFill>
            <a:srgbClr val="000000"/>
          </a:solidFill>
          <a:latin typeface="+mn-lt"/>
        </a:defRPr>
      </a:lvl2pPr>
      <a:lvl3pPr marL="11826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3pPr>
      <a:lvl4pPr marL="16017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4pPr>
      <a:lvl5pPr marL="20208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5pPr>
      <a:lvl6pPr marL="24780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6pPr>
      <a:lvl7pPr marL="29352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7pPr>
      <a:lvl8pPr marL="33924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8pPr>
      <a:lvl9pPr marL="38496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audio" Target="../media/audio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www.fairtrade.org.uk/schools/" TargetMode="External"/><Relationship Id="rId4" Type="http://schemas.openxmlformats.org/officeDocument/2006/relationships/audio" Target="../media/audio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hyperlink" Target="http://www.fairtrade.org.uk/school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fairtrade.org.uk/schools/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" Target="slide19.xml"/><Relationship Id="rId7" Type="http://schemas.openxmlformats.org/officeDocument/2006/relationships/image" Target="../media/image17.jpe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audio" Target="../media/audio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audio" Target="../media/audio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audio" Target="../media/audio4.bin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audio" Target="../media/audio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audio" Target="../media/audio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fod.org.uk/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bin"/><Relationship Id="rId5" Type="http://schemas.openxmlformats.org/officeDocument/2006/relationships/hyperlink" Target="http://picturemyworld.cafod.org.uk/fairtrade/" TargetMode="External"/><Relationship Id="rId4" Type="http://schemas.openxmlformats.org/officeDocument/2006/relationships/hyperlink" Target="http://www.fairtrade.org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audio" Target="../media/audio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audio" Target="../media/audio5.bin"/><Relationship Id="rId4" Type="http://schemas.openxmlformats.org/officeDocument/2006/relationships/audio" Target="../media/audio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1"/>
          <p:cNvSpPr txBox="1">
            <a:spLocks noChangeArrowheads="1"/>
          </p:cNvSpPr>
          <p:nvPr/>
        </p:nvSpPr>
        <p:spPr bwMode="auto">
          <a:xfrm>
            <a:off x="2820202" y="1411238"/>
            <a:ext cx="617143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FAIRTRADE</a:t>
            </a:r>
            <a:br>
              <a:rPr lang="en-GB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</a:p>
        </p:txBody>
      </p:sp>
      <p:pic>
        <p:nvPicPr>
          <p:cNvPr id="2051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" r="6636"/>
          <a:stretch>
            <a:fillRect/>
          </a:stretch>
        </p:blipFill>
        <p:spPr bwMode="auto">
          <a:xfrm>
            <a:off x="250825" y="2565400"/>
            <a:ext cx="2881313" cy="385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59662" y="4643437"/>
            <a:ext cx="1223963" cy="1384300"/>
          </a:xfrm>
          <a:prstGeom prst="actionButtonForwardNex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Verdana" panose="020B0604030504040204" pitchFamily="34" charset="0"/>
            </a:endParaRPr>
          </a:p>
        </p:txBody>
      </p:sp>
      <p:sp>
        <p:nvSpPr>
          <p:cNvPr id="2053" name="AutoShape 19"/>
          <p:cNvSpPr>
            <a:spLocks noChangeArrowheads="1"/>
          </p:cNvSpPr>
          <p:nvPr/>
        </p:nvSpPr>
        <p:spPr bwMode="auto">
          <a:xfrm>
            <a:off x="3016551" y="4543425"/>
            <a:ext cx="4319588" cy="1584325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Click on the buttons</a:t>
            </a:r>
            <a:b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choose your </a:t>
            </a:r>
            <a:b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answers.</a:t>
            </a:r>
          </a:p>
        </p:txBody>
      </p:sp>
      <p:pic>
        <p:nvPicPr>
          <p:cNvPr id="2054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39701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07C0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07C0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400"/>
                            </p:stCondLst>
                            <p:childTnLst>
                              <p:par>
                                <p:cTn id="1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203575" y="4797425"/>
            <a:ext cx="2232025" cy="1439863"/>
          </a:xfrm>
          <a:prstGeom prst="actionButtonForwardNex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395288" y="549275"/>
            <a:ext cx="8280400" cy="360045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sz="3600" b="1" i="1">
                <a:latin typeface="Arial" charset="0"/>
                <a:ea typeface="+mn-ea"/>
              </a:rPr>
              <a:t>Correct!</a:t>
            </a:r>
            <a:r>
              <a:rPr lang="en-GB" sz="3600">
                <a:latin typeface="Arial" charset="0"/>
                <a:ea typeface="+mn-ea"/>
              </a:rPr>
              <a:t> </a:t>
            </a:r>
            <a:br>
              <a:rPr lang="en-GB" sz="3600">
                <a:latin typeface="Arial" charset="0"/>
                <a:ea typeface="+mn-ea"/>
              </a:rPr>
            </a:br>
            <a:r>
              <a:rPr lang="en-GB" sz="3600">
                <a:latin typeface="Arial" charset="0"/>
                <a:ea typeface="+mn-ea"/>
              </a:rPr>
              <a:t>The Fairtrade Foundation was</a:t>
            </a:r>
            <a:br>
              <a:rPr lang="en-GB" sz="3600">
                <a:latin typeface="Arial" charset="0"/>
                <a:ea typeface="+mn-ea"/>
              </a:rPr>
            </a:br>
            <a:r>
              <a:rPr lang="en-GB" sz="3600">
                <a:latin typeface="Arial" charset="0"/>
                <a:ea typeface="+mn-ea"/>
              </a:rPr>
              <a:t>set up by CAFOD, Christian Aid, Oxfam,</a:t>
            </a:r>
            <a:br>
              <a:rPr lang="en-GB" sz="3600">
                <a:latin typeface="Arial" charset="0"/>
                <a:ea typeface="+mn-ea"/>
              </a:rPr>
            </a:br>
            <a:r>
              <a:rPr lang="en-GB" sz="3600">
                <a:latin typeface="Arial" charset="0"/>
                <a:ea typeface="+mn-ea"/>
              </a:rPr>
              <a:t> Traidcraft and the World Development</a:t>
            </a:r>
            <a:br>
              <a:rPr lang="en-GB" sz="3600">
                <a:latin typeface="Arial" charset="0"/>
                <a:ea typeface="+mn-ea"/>
              </a:rPr>
            </a:br>
            <a:r>
              <a:rPr lang="en-GB" sz="3600">
                <a:latin typeface="Arial" charset="0"/>
                <a:ea typeface="+mn-ea"/>
              </a:rPr>
              <a:t>Movement in 1992.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7815">
            <a:off x="6242242" y="3375846"/>
            <a:ext cx="2577966" cy="265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22616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539750" y="549275"/>
            <a:ext cx="8064500" cy="1439863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" panose="020B0604020202020204" pitchFamily="34" charset="0"/>
              </a:rPr>
              <a:t>Who makes the Fairtrade </a:t>
            </a:r>
            <a:br>
              <a:rPr lang="en-GB" altLang="en-US">
                <a:latin typeface="Arial" panose="020B0604020202020204" pitchFamily="34" charset="0"/>
              </a:rPr>
            </a:br>
            <a:r>
              <a:rPr lang="en-GB" altLang="en-US">
                <a:latin typeface="Arial" panose="020B0604020202020204" pitchFamily="34" charset="0"/>
              </a:rPr>
              <a:t>chocolate bar called </a:t>
            </a:r>
            <a:r>
              <a:rPr lang="ja-JP" altLang="en-GB">
                <a:latin typeface="Arial" panose="020B0604020202020204" pitchFamily="34" charset="0"/>
              </a:rPr>
              <a:t>‘</a:t>
            </a:r>
            <a:r>
              <a:rPr lang="en-GB" altLang="ja-JP">
                <a:latin typeface="Arial" panose="020B0604020202020204" pitchFamily="34" charset="0"/>
              </a:rPr>
              <a:t>Divine</a:t>
            </a:r>
            <a:r>
              <a:rPr lang="ja-JP" altLang="en-GB">
                <a:latin typeface="Arial" panose="020B0604020202020204" pitchFamily="34" charset="0"/>
              </a:rPr>
              <a:t>’</a:t>
            </a:r>
            <a:r>
              <a:rPr lang="en-GB" altLang="ja-JP">
                <a:latin typeface="Arial" panose="020B0604020202020204" pitchFamily="34" charset="0"/>
              </a:rPr>
              <a:t>?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2291" name="AutoShape 3">
            <a:hlinkClick r:id="rId2" action="ppaction://hlinksldjump" highlightClick="1">
              <a:snd r:embed="rId3" name="crowdapplause.wav"/>
            </a:hlinkClick>
          </p:cNvPr>
          <p:cNvSpPr>
            <a:spLocks noChangeArrowheads="1"/>
          </p:cNvSpPr>
          <p:nvPr/>
        </p:nvSpPr>
        <p:spPr bwMode="auto">
          <a:xfrm>
            <a:off x="611188" y="2492375"/>
            <a:ext cx="3744912" cy="1728788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The Day Chocolate</a:t>
            </a:r>
            <a:br>
              <a:rPr lang="en-GB" altLang="en-US" sz="2400">
                <a:latin typeface="Arial" panose="020B0604020202020204" pitchFamily="34" charset="0"/>
              </a:rPr>
            </a:br>
            <a:r>
              <a:rPr lang="en-GB" altLang="en-US" sz="2400">
                <a:latin typeface="Arial" panose="020B0604020202020204" pitchFamily="34" charset="0"/>
              </a:rPr>
              <a:t>Company</a:t>
            </a:r>
          </a:p>
        </p:txBody>
      </p:sp>
      <p:sp>
        <p:nvSpPr>
          <p:cNvPr id="12292" name="AutoShape 4">
            <a:hlinkClick r:id="" action="ppaction://hlinkshowjump?jump=nextslide" highlightClick="1">
              <a:snd r:embed="rId4" name="cwdaaaAah.wav"/>
            </a:hlinkClick>
          </p:cNvPr>
          <p:cNvSpPr>
            <a:spLocks noChangeArrowheads="1"/>
          </p:cNvSpPr>
          <p:nvPr/>
        </p:nvSpPr>
        <p:spPr bwMode="auto">
          <a:xfrm>
            <a:off x="4787900" y="2492375"/>
            <a:ext cx="3744913" cy="1728788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Mars</a:t>
            </a:r>
          </a:p>
        </p:txBody>
      </p:sp>
      <p:sp>
        <p:nvSpPr>
          <p:cNvPr id="12293" name="AutoShape 5">
            <a:hlinkClick r:id="" action="ppaction://hlinkshowjump?jump=nextslide" highlightClick="1">
              <a:snd r:embed="rId4" name="cwdaaaAah.wav"/>
            </a:hlinkClick>
          </p:cNvPr>
          <p:cNvSpPr>
            <a:spLocks noChangeArrowheads="1"/>
          </p:cNvSpPr>
          <p:nvPr/>
        </p:nvSpPr>
        <p:spPr bwMode="auto">
          <a:xfrm>
            <a:off x="611188" y="4437063"/>
            <a:ext cx="3744912" cy="1728787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Green and Blacks</a:t>
            </a:r>
          </a:p>
        </p:txBody>
      </p:sp>
      <p:sp>
        <p:nvSpPr>
          <p:cNvPr id="12294" name="AutoShape 6">
            <a:hlinkClick r:id="" action="ppaction://hlinkshowjump?jump=nextslide" highlightClick="1">
              <a:snd r:embed="rId4" name="cwdaaaAah.wav"/>
            </a:hlinkClick>
          </p:cNvPr>
          <p:cNvSpPr>
            <a:spLocks noChangeArrowheads="1"/>
          </p:cNvSpPr>
          <p:nvPr/>
        </p:nvSpPr>
        <p:spPr bwMode="auto">
          <a:xfrm>
            <a:off x="4787900" y="4437063"/>
            <a:ext cx="3744913" cy="1728787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Cadbury</a:t>
            </a:r>
          </a:p>
        </p:txBody>
      </p:sp>
      <p:pic>
        <p:nvPicPr>
          <p:cNvPr id="17415" name="Picture 7" descr="choc FT log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8149">
            <a:off x="122050" y="390112"/>
            <a:ext cx="2057483" cy="164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04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79834" y="4459790"/>
            <a:ext cx="2376488" cy="1512887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Arial" panose="020B0604020202020204" pitchFamily="34" charset="0"/>
              </a:rPr>
              <a:t>Sorry, click to</a:t>
            </a:r>
            <a:br>
              <a:rPr lang="en-GB" altLang="en-US" sz="2400" b="1" dirty="0">
                <a:latin typeface="Arial" panose="020B0604020202020204" pitchFamily="34" charset="0"/>
              </a:rPr>
            </a:br>
            <a:r>
              <a:rPr lang="en-GB" altLang="en-US" sz="2400" b="1" dirty="0">
                <a:latin typeface="Arial" panose="020B0604020202020204" pitchFamily="34" charset="0"/>
              </a:rPr>
              <a:t>try again</a:t>
            </a:r>
          </a:p>
        </p:txBody>
      </p:sp>
      <p:pic>
        <p:nvPicPr>
          <p:cNvPr id="18435" name="Picture 3" descr="choc FT 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557" y="1368743"/>
            <a:ext cx="3162886" cy="252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844841" y="4461377"/>
            <a:ext cx="2447925" cy="1511300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panose="020B0604020202020204" pitchFamily="34" charset="0"/>
              </a:rPr>
              <a:t>Show me the</a:t>
            </a:r>
            <a:br>
              <a:rPr lang="en-GB" altLang="en-US" sz="2400" b="1">
                <a:latin typeface="Arial" panose="020B0604020202020204" pitchFamily="34" charset="0"/>
              </a:rPr>
            </a:br>
            <a:r>
              <a:rPr lang="en-GB" altLang="en-US" sz="2400" b="1">
                <a:latin typeface="Arial" panose="020B0604020202020204" pitchFamily="34" charset="0"/>
              </a:rPr>
              <a:t>right answer</a:t>
            </a:r>
          </a:p>
        </p:txBody>
      </p:sp>
    </p:spTree>
    <p:extLst>
      <p:ext uri="{BB962C8B-B14F-4D97-AF65-F5344CB8AC3E}">
        <p14:creationId xmlns:p14="http://schemas.microsoft.com/office/powerpoint/2010/main" val="228554302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203575" y="4797425"/>
            <a:ext cx="2232025" cy="1439863"/>
          </a:xfrm>
          <a:prstGeom prst="actionButtonForwardNex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539750" y="620713"/>
            <a:ext cx="8135938" cy="360045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r>
              <a:rPr lang="en-GB" sz="3600" b="1" i="1" dirty="0">
                <a:latin typeface="Arial" charset="0"/>
                <a:ea typeface="+mn-ea"/>
              </a:rPr>
              <a:t>Correct!</a:t>
            </a:r>
            <a:r>
              <a:rPr lang="en-GB" sz="3600" dirty="0">
                <a:latin typeface="Arial" charset="0"/>
                <a:ea typeface="+mn-ea"/>
              </a:rPr>
              <a:t> Day chocolate company </a:t>
            </a:r>
            <a:br>
              <a:rPr lang="en-GB" sz="3600" dirty="0">
                <a:latin typeface="Arial" charset="0"/>
                <a:ea typeface="+mn-ea"/>
              </a:rPr>
            </a:br>
            <a:r>
              <a:rPr lang="en-GB" sz="3600" dirty="0">
                <a:latin typeface="Arial" charset="0"/>
                <a:ea typeface="+mn-ea"/>
              </a:rPr>
              <a:t>make Divine chocolate bars. </a:t>
            </a:r>
            <a:br>
              <a:rPr lang="en-GB" sz="3600" dirty="0">
                <a:latin typeface="Arial" charset="0"/>
                <a:ea typeface="+mn-ea"/>
              </a:rPr>
            </a:br>
            <a:r>
              <a:rPr lang="en-GB" sz="3600" dirty="0">
                <a:latin typeface="Arial" charset="0"/>
                <a:ea typeface="+mn-ea"/>
              </a:rPr>
              <a:t>Cadburys and Nestle now have</a:t>
            </a:r>
          </a:p>
          <a:p>
            <a:pPr eaLnBrk="1" hangingPunct="1">
              <a:defRPr/>
            </a:pPr>
            <a:r>
              <a:rPr lang="en-GB" sz="3600" dirty="0" err="1">
                <a:latin typeface="Arial" charset="0"/>
                <a:ea typeface="+mn-ea"/>
              </a:rPr>
              <a:t>Fairtrade</a:t>
            </a:r>
            <a:r>
              <a:rPr lang="en-GB" sz="3600" dirty="0">
                <a:latin typeface="Arial" charset="0"/>
                <a:ea typeface="+mn-ea"/>
              </a:rPr>
              <a:t> chocolate bars. </a:t>
            </a:r>
          </a:p>
          <a:p>
            <a:pPr eaLnBrk="1" hangingPunct="1">
              <a:defRPr/>
            </a:pPr>
            <a:r>
              <a:rPr lang="en-GB" sz="3600" dirty="0">
                <a:latin typeface="Arial" charset="0"/>
                <a:ea typeface="+mn-ea"/>
              </a:rPr>
              <a:t>Which ones have you eaten? </a:t>
            </a:r>
          </a:p>
        </p:txBody>
      </p:sp>
      <p:pic>
        <p:nvPicPr>
          <p:cNvPr id="19460" name="Picture 4" descr="choc FT 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71859">
            <a:off x="5902994" y="3827462"/>
            <a:ext cx="24320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80167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539750" y="549275"/>
            <a:ext cx="8064500" cy="1439863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r>
              <a:rPr lang="en-GB" dirty="0">
                <a:latin typeface="Arial" charset="0"/>
                <a:ea typeface="+mn-ea"/>
              </a:rPr>
              <a:t>How many Fairtrade </a:t>
            </a:r>
            <a:br>
              <a:rPr lang="en-GB" dirty="0">
                <a:latin typeface="Arial" charset="0"/>
                <a:ea typeface="+mn-ea"/>
              </a:rPr>
            </a:br>
            <a:r>
              <a:rPr lang="en-GB" dirty="0">
                <a:latin typeface="Arial" charset="0"/>
                <a:ea typeface="+mn-ea"/>
              </a:rPr>
              <a:t>schools are there in  the UK? (2015)</a:t>
            </a:r>
          </a:p>
        </p:txBody>
      </p:sp>
      <p:sp>
        <p:nvSpPr>
          <p:cNvPr id="15363" name="AutoShape 3">
            <a:hlinkClick r:id="" action="ppaction://hlinkshowjump?jump=nextslide" highlightClick="1">
              <a:snd r:embed="rId2" name="cwdaaaAah.wav"/>
            </a:hlinkClick>
          </p:cNvPr>
          <p:cNvSpPr>
            <a:spLocks noChangeArrowheads="1"/>
          </p:cNvSpPr>
          <p:nvPr/>
        </p:nvSpPr>
        <p:spPr bwMode="auto">
          <a:xfrm>
            <a:off x="611188" y="2492375"/>
            <a:ext cx="3744912" cy="1728788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About 300</a:t>
            </a:r>
          </a:p>
        </p:txBody>
      </p:sp>
      <p:sp>
        <p:nvSpPr>
          <p:cNvPr id="15364" name="AutoShape 4">
            <a:hlinkClick r:id="" action="ppaction://hlinkshowjump?jump=nextslide" highlightClick="1">
              <a:snd r:embed="rId2" name="cwdaaaAah.wav"/>
            </a:hlinkClick>
          </p:cNvPr>
          <p:cNvSpPr>
            <a:spLocks noChangeArrowheads="1"/>
          </p:cNvSpPr>
          <p:nvPr/>
        </p:nvSpPr>
        <p:spPr bwMode="auto">
          <a:xfrm>
            <a:off x="4787900" y="2492375"/>
            <a:ext cx="3744913" cy="1728788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Less than 100</a:t>
            </a:r>
          </a:p>
        </p:txBody>
      </p:sp>
      <p:sp>
        <p:nvSpPr>
          <p:cNvPr id="15365" name="AutoShape 5">
            <a:hlinkClick r:id="rId3" action="ppaction://hlinksldjump" highlightClick="1">
              <a:snd r:embed="rId4" name="crowdapplause.wav"/>
            </a:hlinkClick>
          </p:cNvPr>
          <p:cNvSpPr>
            <a:spLocks noChangeArrowheads="1"/>
          </p:cNvSpPr>
          <p:nvPr/>
        </p:nvSpPr>
        <p:spPr bwMode="auto">
          <a:xfrm>
            <a:off x="611188" y="4437063"/>
            <a:ext cx="3744912" cy="1728787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Over 1,000 </a:t>
            </a:r>
          </a:p>
        </p:txBody>
      </p:sp>
      <p:sp>
        <p:nvSpPr>
          <p:cNvPr id="15366" name="AutoShape 6">
            <a:hlinkClick r:id="" action="ppaction://hlinkshowjump?jump=nextslide" highlightClick="1">
              <a:snd r:embed="rId2" name="cwdaaaAah.wav"/>
            </a:hlinkClick>
          </p:cNvPr>
          <p:cNvSpPr>
            <a:spLocks noChangeArrowheads="1"/>
          </p:cNvSpPr>
          <p:nvPr/>
        </p:nvSpPr>
        <p:spPr bwMode="auto">
          <a:xfrm>
            <a:off x="4787900" y="4437063"/>
            <a:ext cx="3744913" cy="1728787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Over 5,000</a:t>
            </a:r>
          </a:p>
        </p:txBody>
      </p:sp>
      <p:pic>
        <p:nvPicPr>
          <p:cNvPr id="8" name="Picture 9" descr="We are a... Fairtrade School.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5844">
            <a:off x="7172704" y="192232"/>
            <a:ext cx="201265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60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24176" y="4640263"/>
            <a:ext cx="2447925" cy="1511300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Arial" panose="020B0604020202020204" pitchFamily="34" charset="0"/>
              </a:rPr>
              <a:t>Sorry, click to</a:t>
            </a:r>
            <a:br>
              <a:rPr lang="en-GB" altLang="en-US" sz="2400" b="1" dirty="0">
                <a:latin typeface="Arial" panose="020B0604020202020204" pitchFamily="34" charset="0"/>
              </a:rPr>
            </a:br>
            <a:r>
              <a:rPr lang="en-GB" altLang="en-US" sz="2400" b="1" dirty="0">
                <a:latin typeface="Arial" panose="020B0604020202020204" pitchFamily="34" charset="0"/>
              </a:rPr>
              <a:t>try again!</a:t>
            </a:r>
          </a:p>
        </p:txBody>
      </p:sp>
      <p:pic>
        <p:nvPicPr>
          <p:cNvPr id="44035" name="Picture 3" descr="ma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0870">
            <a:off x="8432800" y="-204788"/>
            <a:ext cx="5543550" cy="415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652207" y="4640263"/>
            <a:ext cx="2447925" cy="1511300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Arial" panose="020B0604020202020204" pitchFamily="34" charset="0"/>
              </a:rPr>
              <a:t>Show me the</a:t>
            </a:r>
            <a:br>
              <a:rPr lang="en-GB" altLang="en-US" sz="2400" b="1" dirty="0">
                <a:latin typeface="Arial" panose="020B0604020202020204" pitchFamily="34" charset="0"/>
              </a:rPr>
            </a:br>
            <a:r>
              <a:rPr lang="en-GB" altLang="en-US" sz="2400" b="1" dirty="0">
                <a:latin typeface="Arial" panose="020B0604020202020204" pitchFamily="34" charset="0"/>
              </a:rPr>
              <a:t>right answer</a:t>
            </a:r>
          </a:p>
        </p:txBody>
      </p:sp>
      <p:pic>
        <p:nvPicPr>
          <p:cNvPr id="16389" name="Picture 9" descr="We are a... Fairtrade School.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981075"/>
            <a:ext cx="4416425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76276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203575" y="4797425"/>
            <a:ext cx="2232025" cy="1439863"/>
          </a:xfrm>
          <a:prstGeom prst="actionButtonForwardNex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539750" y="549275"/>
            <a:ext cx="8135938" cy="360045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GB" sz="3600" b="1" i="1" dirty="0">
              <a:latin typeface="Arial" charset="0"/>
              <a:ea typeface="+mn-ea"/>
            </a:endParaRPr>
          </a:p>
          <a:p>
            <a:pPr eaLnBrk="1" hangingPunct="1">
              <a:defRPr/>
            </a:pPr>
            <a:endParaRPr lang="en-GB" sz="3600" b="1" i="1" dirty="0">
              <a:latin typeface="Arial" charset="0"/>
              <a:ea typeface="+mn-ea"/>
            </a:endParaRPr>
          </a:p>
          <a:p>
            <a:pPr eaLnBrk="1" hangingPunct="1">
              <a:defRPr/>
            </a:pPr>
            <a:endParaRPr lang="en-GB" sz="3600" b="1" i="1" dirty="0">
              <a:latin typeface="Arial" charset="0"/>
              <a:ea typeface="+mn-ea"/>
            </a:endParaRPr>
          </a:p>
          <a:p>
            <a:pPr eaLnBrk="1" hangingPunct="1">
              <a:defRPr/>
            </a:pPr>
            <a:r>
              <a:rPr lang="en-GB" sz="3600" b="1" i="1" dirty="0">
                <a:latin typeface="Arial" charset="0"/>
                <a:ea typeface="+mn-ea"/>
              </a:rPr>
              <a:t>Correct!</a:t>
            </a:r>
            <a:r>
              <a:rPr lang="en-GB" sz="3600" dirty="0">
                <a:latin typeface="Arial" charset="0"/>
                <a:ea typeface="+mn-ea"/>
              </a:rPr>
              <a:t> </a:t>
            </a:r>
          </a:p>
          <a:p>
            <a:pPr eaLnBrk="1" hangingPunct="1">
              <a:defRPr/>
            </a:pPr>
            <a:r>
              <a:rPr lang="en-GB" dirty="0">
                <a:latin typeface="Arial" charset="0"/>
                <a:ea typeface="+mn-ea"/>
              </a:rPr>
              <a:t>There are now over 1,000 Fairtrade schools </a:t>
            </a:r>
          </a:p>
          <a:p>
            <a:pPr eaLnBrk="1" hangingPunct="1">
              <a:defRPr/>
            </a:pPr>
            <a:r>
              <a:rPr lang="en-GB" dirty="0">
                <a:latin typeface="Arial" charset="0"/>
                <a:ea typeface="+mn-ea"/>
              </a:rPr>
              <a:t>in the UK. A school can become </a:t>
            </a:r>
            <a:r>
              <a:rPr lang="en-GB" dirty="0" err="1">
                <a:latin typeface="Arial" charset="0"/>
                <a:ea typeface="+mn-ea"/>
              </a:rPr>
              <a:t>Fairtrade</a:t>
            </a:r>
            <a:r>
              <a:rPr lang="en-GB" dirty="0">
                <a:latin typeface="Arial" charset="0"/>
                <a:ea typeface="+mn-ea"/>
              </a:rPr>
              <a:t> </a:t>
            </a:r>
          </a:p>
          <a:p>
            <a:pPr eaLnBrk="1" hangingPunct="1">
              <a:defRPr/>
            </a:pPr>
            <a:r>
              <a:rPr lang="en-GB" dirty="0">
                <a:latin typeface="Arial" charset="0"/>
                <a:ea typeface="+mn-ea"/>
              </a:rPr>
              <a:t>by using Fairtrade products, learning about</a:t>
            </a:r>
          </a:p>
          <a:p>
            <a:pPr eaLnBrk="1" hangingPunct="1">
              <a:defRPr/>
            </a:pPr>
            <a:r>
              <a:rPr lang="en-GB" dirty="0">
                <a:latin typeface="Arial" charset="0"/>
                <a:ea typeface="+mn-ea"/>
              </a:rPr>
              <a:t>how global fair trade works and taking </a:t>
            </a:r>
          </a:p>
          <a:p>
            <a:pPr eaLnBrk="1" hangingPunct="1">
              <a:defRPr/>
            </a:pPr>
            <a:r>
              <a:rPr lang="en-GB" dirty="0">
                <a:latin typeface="Arial" charset="0"/>
                <a:ea typeface="+mn-ea"/>
              </a:rPr>
              <a:t>action in the school and the wider community.</a:t>
            </a:r>
          </a:p>
          <a:p>
            <a:pPr eaLnBrk="1" hangingPunct="1">
              <a:defRPr/>
            </a:pPr>
            <a:endParaRPr lang="en-GB" dirty="0">
              <a:latin typeface="Arial" charset="0"/>
              <a:ea typeface="+mn-ea"/>
            </a:endParaRPr>
          </a:p>
          <a:p>
            <a:pPr eaLnBrk="1" hangingPunct="1">
              <a:defRPr/>
            </a:pPr>
            <a:endParaRPr lang="en-GB" dirty="0">
              <a:latin typeface="Arial" charset="0"/>
              <a:ea typeface="+mn-ea"/>
            </a:endParaRPr>
          </a:p>
          <a:p>
            <a:pPr eaLnBrk="1" hangingPunct="1">
              <a:defRPr/>
            </a:pPr>
            <a:endParaRPr lang="en-GB" dirty="0">
              <a:latin typeface="Arial" charset="0"/>
              <a:ea typeface="+mn-ea"/>
            </a:endParaRPr>
          </a:p>
          <a:p>
            <a:pPr eaLnBrk="1" hangingPunct="1">
              <a:defRPr/>
            </a:pPr>
            <a:endParaRPr lang="en-GB" dirty="0">
              <a:latin typeface="Arial" charset="0"/>
              <a:ea typeface="+mn-ea"/>
            </a:endParaRPr>
          </a:p>
          <a:p>
            <a:pPr eaLnBrk="1" hangingPunct="1">
              <a:defRPr/>
            </a:pPr>
            <a:endParaRPr lang="en-GB" dirty="0">
              <a:latin typeface="Arial" charset="0"/>
              <a:ea typeface="+mn-ea"/>
            </a:endParaRPr>
          </a:p>
          <a:p>
            <a:pPr eaLnBrk="1" hangingPunct="1">
              <a:defRPr/>
            </a:pPr>
            <a:endParaRPr lang="en-GB" dirty="0">
              <a:latin typeface="Arial" charset="0"/>
              <a:ea typeface="+mn-ea"/>
            </a:endParaRPr>
          </a:p>
        </p:txBody>
      </p:sp>
      <p:pic>
        <p:nvPicPr>
          <p:cNvPr id="5" name="Picture 9" descr="We are a... Fairtrade School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5844">
            <a:off x="6024295" y="3693095"/>
            <a:ext cx="2849668" cy="21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42366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539750" y="549275"/>
            <a:ext cx="8064500" cy="1439863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sz="3200" dirty="0">
                <a:latin typeface="Arial" charset="0"/>
                <a:ea typeface="+mn-ea"/>
              </a:rPr>
              <a:t>What was the first product to be awarded</a:t>
            </a:r>
            <a:br>
              <a:rPr lang="en-GB" sz="3200" dirty="0">
                <a:latin typeface="Arial" charset="0"/>
                <a:ea typeface="+mn-ea"/>
              </a:rPr>
            </a:br>
            <a:r>
              <a:rPr lang="en-GB" sz="3200" dirty="0">
                <a:latin typeface="Arial" charset="0"/>
                <a:ea typeface="+mn-ea"/>
              </a:rPr>
              <a:t>the </a:t>
            </a:r>
            <a:r>
              <a:rPr lang="en-GB" sz="3200" dirty="0" err="1">
                <a:latin typeface="Arial" charset="0"/>
                <a:ea typeface="+mn-ea"/>
              </a:rPr>
              <a:t>Fairtrade</a:t>
            </a:r>
            <a:r>
              <a:rPr lang="en-GB" sz="3200" dirty="0">
                <a:latin typeface="Arial" charset="0"/>
                <a:ea typeface="+mn-ea"/>
              </a:rPr>
              <a:t> mark in March 1994?</a:t>
            </a:r>
          </a:p>
        </p:txBody>
      </p:sp>
      <p:sp>
        <p:nvSpPr>
          <p:cNvPr id="18435" name="AutoShape 3">
            <a:hlinkClick r:id="" action="ppaction://hlinkshowjump?jump=nextslide" highlightClick="1">
              <a:snd r:embed="rId2" name="cwdaaaAah.wav"/>
            </a:hlinkClick>
          </p:cNvPr>
          <p:cNvSpPr>
            <a:spLocks noChangeArrowheads="1"/>
          </p:cNvSpPr>
          <p:nvPr/>
        </p:nvSpPr>
        <p:spPr bwMode="auto">
          <a:xfrm>
            <a:off x="611188" y="2492375"/>
            <a:ext cx="3744912" cy="1728788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Clipper Tea</a:t>
            </a:r>
          </a:p>
        </p:txBody>
      </p:sp>
      <p:sp>
        <p:nvSpPr>
          <p:cNvPr id="18436" name="AutoShape 4">
            <a:hlinkClick r:id="rId3" action="ppaction://hlinksldjump" highlightClick="1">
              <a:snd r:embed="rId4" name="crowdapplause.wav"/>
            </a:hlinkClick>
          </p:cNvPr>
          <p:cNvSpPr>
            <a:spLocks noChangeArrowheads="1"/>
          </p:cNvSpPr>
          <p:nvPr/>
        </p:nvSpPr>
        <p:spPr bwMode="auto">
          <a:xfrm>
            <a:off x="4787900" y="2492375"/>
            <a:ext cx="3744913" cy="1728788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Green and Blacks Maya</a:t>
            </a:r>
            <a:br>
              <a:rPr lang="en-GB" altLang="en-US" sz="2400">
                <a:latin typeface="Arial" panose="020B0604020202020204" pitchFamily="34" charset="0"/>
              </a:rPr>
            </a:br>
            <a:r>
              <a:rPr lang="en-GB" altLang="en-US" sz="2400">
                <a:latin typeface="Arial" panose="020B0604020202020204" pitchFamily="34" charset="0"/>
              </a:rPr>
              <a:t>Gold organic chocolate</a:t>
            </a:r>
          </a:p>
        </p:txBody>
      </p:sp>
      <p:sp>
        <p:nvSpPr>
          <p:cNvPr id="18437" name="AutoShape 5">
            <a:hlinkClick r:id="" action="ppaction://hlinkshowjump?jump=nextslide" highlightClick="1">
              <a:snd r:embed="rId2" name="cwdaaaAah.wav"/>
            </a:hlinkClick>
          </p:cNvPr>
          <p:cNvSpPr>
            <a:spLocks noChangeArrowheads="1"/>
          </p:cNvSpPr>
          <p:nvPr/>
        </p:nvSpPr>
        <p:spPr bwMode="auto">
          <a:xfrm>
            <a:off x="611188" y="4437063"/>
            <a:ext cx="3744912" cy="1728787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Bananas</a:t>
            </a:r>
          </a:p>
        </p:txBody>
      </p:sp>
      <p:sp>
        <p:nvSpPr>
          <p:cNvPr id="18438" name="AutoShape 6">
            <a:hlinkClick r:id="" action="ppaction://hlinkshowjump?jump=nextslide" highlightClick="1">
              <a:snd r:embed="rId2" name="cwdaaaAah.wav"/>
            </a:hlinkClick>
          </p:cNvPr>
          <p:cNvSpPr>
            <a:spLocks noChangeArrowheads="1"/>
          </p:cNvSpPr>
          <p:nvPr/>
        </p:nvSpPr>
        <p:spPr bwMode="auto">
          <a:xfrm>
            <a:off x="4787900" y="4437063"/>
            <a:ext cx="3744913" cy="1728787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Café direct coffee</a:t>
            </a:r>
          </a:p>
        </p:txBody>
      </p:sp>
      <p:pic>
        <p:nvPicPr>
          <p:cNvPr id="8" name="Picture 4" descr="coffee FT 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25883">
            <a:off x="7903369" y="4537019"/>
            <a:ext cx="1258887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tea FT lo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821">
            <a:off x="76200" y="2055813"/>
            <a:ext cx="194468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24" y="4837307"/>
            <a:ext cx="1148459" cy="10948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284" y="1858174"/>
            <a:ext cx="1383716" cy="110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1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7088" y="4549215"/>
            <a:ext cx="2592387" cy="1582738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Arial" panose="020B0604020202020204" pitchFamily="34" charset="0"/>
              </a:rPr>
              <a:t>Sorry, click to</a:t>
            </a:r>
            <a:br>
              <a:rPr lang="en-GB" altLang="en-US" sz="2400" b="1" dirty="0">
                <a:latin typeface="Arial" panose="020B0604020202020204" pitchFamily="34" charset="0"/>
              </a:rPr>
            </a:br>
            <a:r>
              <a:rPr lang="en-GB" altLang="en-US" sz="2400" b="1" dirty="0">
                <a:latin typeface="Arial" panose="020B0604020202020204" pitchFamily="34" charset="0"/>
              </a:rPr>
              <a:t>try again</a:t>
            </a:r>
          </a:p>
        </p:txBody>
      </p:sp>
      <p:pic>
        <p:nvPicPr>
          <p:cNvPr id="47107" name="Picture 3" descr="tea FT 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821">
            <a:off x="5195557" y="1728222"/>
            <a:ext cx="2157702" cy="163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coffee FT 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25883">
            <a:off x="3607125" y="131029"/>
            <a:ext cx="1650337" cy="222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795963" y="4584934"/>
            <a:ext cx="2447925" cy="1511300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panose="020B0604020202020204" pitchFamily="34" charset="0"/>
              </a:rPr>
              <a:t>Show me the</a:t>
            </a:r>
            <a:br>
              <a:rPr lang="en-GB" altLang="en-US" sz="2400" b="1">
                <a:latin typeface="Arial" panose="020B0604020202020204" pitchFamily="34" charset="0"/>
              </a:rPr>
            </a:br>
            <a:r>
              <a:rPr lang="en-GB" altLang="en-US" sz="2400" b="1">
                <a:latin typeface="Arial" panose="020B0604020202020204" pitchFamily="34" charset="0"/>
              </a:rPr>
              <a:t>right answer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592" y="1681865"/>
            <a:ext cx="1540121" cy="1468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75" y="3074141"/>
            <a:ext cx="1821007" cy="145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2907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77556E-17 L -2.22222E-6 0.00023 C 0.00608 0.00046 0.01233 0.00046 0.01841 0.00162 C 0.02118 0.00208 0.02379 0.00394 0.02639 0.00509 L 0.03021 0.00694 C 0.0316 0.0081 0.03281 0.00949 0.0342 0.01042 C 0.03542 0.01134 0.03716 0.01111 0.0382 0.01227 C 0.0415 0.01574 0.04497 0.01968 0.0474 0.02454 L 0.05261 0.03495 L 0.05521 0.04028 L 0.05799 0.05069 C 0.05834 0.05255 0.05868 0.0544 0.0592 0.05602 C 0.06007 0.05833 0.06094 0.06088 0.06181 0.06296 C 0.06597 0.07199 0.06754 0.07431 0.0724 0.08241 C 0.07292 0.08472 0.07292 0.08704 0.07379 0.08935 C 0.07431 0.0912 0.07552 0.09282 0.07639 0.09468 C 0.07778 0.09745 0.07917 0.10023 0.08021 0.10324 C 0.08091 0.10509 0.08091 0.10694 0.0816 0.10856 C 0.08229 0.11042 0.08351 0.11204 0.0842 0.11389 C 0.0849 0.11551 0.08507 0.11736 0.08559 0.11921 C 0.08716 0.125 0.08837 0.12755 0.08959 0.1331 C 0.08993 0.13542 0.09028 0.13796 0.0908 0.14028 C 0.09202 0.14444 0.09358 0.14838 0.09479 0.15255 C 0.09531 0.15417 0.09566 0.15602 0.09601 0.15764 C 0.09653 0.15995 0.0967 0.1625 0.0974 0.16481 C 0.09809 0.16713 0.09913 0.16944 0.1 0.17176 C 0.10452 0.21157 0.10295 0.19514 0.10538 0.22083 C 0.10521 0.22106 0.10486 0.25671 0.10139 0.26296 L 0.0974 0.26991 C 0.09688 0.27176 0.0967 0.27361 0.09601 0.27523 C 0.09445 0.27963 0.09323 0.28079 0.0908 0.28403 C 0.08785 0.29583 0.09202 0.28171 0.0842 0.2963 C 0.0757 0.31227 0.08993 0.29213 0.08021 0.30509 C 0.07986 0.30671 0.07952 0.30856 0.079 0.31019 C 0.07813 0.3125 0.07309 0.32153 0.0724 0.32245 C 0.07118 0.32454 0.06997 0.32639 0.06841 0.32778 C 0.06684 0.3294 0.06476 0.32963 0.0632 0.33125 C 0.0507 0.34468 0.06059 0.34005 0.05 0.34352 C 0.04653 0.34699 0.04358 0.35231 0.03941 0.35417 C 0.03507 0.35602 0.03368 0.35648 0.029 0.35949 C 0.02726 0.36042 0.02552 0.36181 0.02379 0.36296 C 0.02118 0.36435 0.01841 0.36528 0.0158 0.36644 C 0.01268 0.36782 0.0099 0.36921 0.0066 0.36991 C 0.00313 0.3706 -0.00034 0.37106 -0.00399 0.37176 C -0.01232 0.37315 -0.01302 0.37338 -0.021 0.37523 C -0.04531 0.37454 -0.06909 0.38032 -0.09219 0.37176 C -0.0934 0.37106 -0.09479 0.37037 -0.096 0.36991 C -0.09687 0.36806 -0.09722 0.36551 -0.09861 0.36458 C -0.10278 0.36181 -0.10746 0.36111 -0.1118 0.35949 C -0.11944 0.35625 -0.11215 0.35856 -0.12239 0.35579 C -0.12587 0.35139 -0.12847 0.34653 -0.13298 0.34352 C -0.1342 0.34282 -0.13559 0.34236 -0.1368 0.3419 C -0.13819 0.34074 -0.13941 0.33912 -0.1408 0.33843 C -0.146 0.33565 -0.15659 0.33125 -0.15659 0.33148 C -0.16649 0.31806 -0.15677 0.3294 -0.1684 0.32083 C -0.17118 0.31875 -0.17361 0.31597 -0.17639 0.31389 C -0.17969 0.31111 -0.18333 0.30926 -0.1868 0.30671 C -0.18819 0.30579 -0.18941 0.3044 -0.1908 0.30324 C -0.19253 0.30185 -0.19444 0.30116 -0.196 0.29977 C -0.19791 0.29815 -0.19948 0.29583 -0.20139 0.29444 C -0.20347 0.29306 -0.20573 0.29213 -0.20798 0.29097 C -0.20885 0.28912 -0.20937 0.28704 -0.21059 0.28565 C -0.21302 0.28287 -0.22239 0.27685 -0.225 0.27523 C -0.22673 0.27292 -0.2283 0.27037 -0.23021 0.26829 C -0.23281 0.26551 -0.23594 0.26412 -0.23819 0.26111 C -0.24236 0.25556 -0.2401 0.25903 -0.24479 0.25069 C -0.24913 0.23287 -0.24236 0.26042 -0.24739 0.23843 C -0.24826 0.23472 -0.2493 0.23148 -0.25 0.22778 C -0.25052 0.22546 -0.25069 0.22315 -0.25139 0.22083 C -0.25191 0.21898 -0.25312 0.21736 -0.25399 0.21551 C -0.25434 0.21273 -0.25521 0.20972 -0.25521 0.20671 C -0.25521 0.20046 -0.25469 0.19398 -0.25399 0.1875 C -0.25347 0.18241 -0.24896 0.16574 -0.24878 0.16481 C -0.24791 0.16181 -0.24722 0.1588 -0.246 0.15602 C -0.24462 0.15231 -0.24219 0.14931 -0.2408 0.14537 C -0.23281 0.12431 -0.24305 0.15046 -0.23559 0.1331 C -0.23455 0.13079 -0.23385 0.12847 -0.23298 0.12616 C -0.2309 0.1213 -0.22864 0.11667 -0.22639 0.11204 C -0.22552 0.11042 -0.225 0.1081 -0.22378 0.10694 C -0.221 0.10463 -0.21805 0.10278 -0.2158 0.09977 C -0.21284 0.09583 -0.20677 0.08681 -0.2026 0.08588 L -0.196 0.08403 C -0.19045 0.07662 -0.19462 0.08102 -0.18159 0.07523 L -0.18159 0.07546 C -0.18021 0.07407 -0.17899 0.07269 -0.1776 0.07176 C -0.17361 0.06898 -0.16684 0.06898 -0.16319 0.06829 C -0.1592 0.06528 -0.15555 0.06181 -0.15139 0.05949 C -0.14878 0.0581 -0.146 0.05833 -0.1434 0.05764 C -0.12934 0.0544 -0.14531 0.05764 -0.1276 0.05417 C -0.12587 0.05301 -0.1243 0.05139 -0.12239 0.05069 C -0.11892 0.04954 -0.11528 0.04954 -0.1118 0.04907 C -0.1092 0.04838 -0.10659 0.04792 -0.10399 0.04722 C -0.1 0.04606 -0.096 0.04491 -0.09219 0.04375 C -0.09028 0.04329 -0.08871 0.04236 -0.0868 0.0419 C -0.08298 0.0412 -0.07899 0.04074 -0.075 0.04028 L -0.06319 0.03495 C -0.0618 0.03426 -0.06059 0.03356 -0.0592 0.0331 L -0.04861 0.02963 L -0.0434 0.02801 C -0.03941 0.02431 -0.03889 0.02361 -0.0342 0.02083 C -0.03298 0.02014 -0.03159 0.01968 -0.03021 0.01921 C -0.02899 0.01736 -0.02795 0.01505 -0.02639 0.01389 C -0.0217 0.01042 -0.01684 0.01042 -0.0118 0.00856 C -0.00573 0.00671 -0.00937 0.00625 -0.00139 0.00509 C 0.00087 0.00486 0.00313 0.00509 0.00521 0.00509 L 0.004 0.00694 L 0.00799 2.77556E-17 " pathEditMode="relative" rAng="0" ptsTypes="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88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1.11111E-6 0.00023 C -0.00069 0.00973 -0.00121 0.02061 -0.00399 0.02986 C -0.00486 0.03287 -0.0059 0.03565 -0.0066 0.03866 C -0.00764 0.04329 -0.00798 0.04815 -0.0092 0.05278 L -0.0118 0.0632 C -0.01233 0.06505 -0.01233 0.0669 -0.01319 0.06852 C -0.01406 0.07037 -0.0151 0.07176 -0.0158 0.07385 C -0.01684 0.07709 -0.01667 0.08125 -0.0184 0.08426 C -0.01927 0.08588 -0.02396 0.09398 -0.025 0.09653 C -0.02552 0.09815 -0.02552 0.10047 -0.02621 0.10186 C -0.02778 0.10463 -0.03003 0.10625 -0.0316 0.1088 C -0.03316 0.11158 -0.03385 0.11505 -0.03542 0.1176 C -0.03646 0.11922 -0.03819 0.11968 -0.03941 0.12107 C -0.04653 0.12963 -0.04913 0.13565 -0.0566 0.14213 C -0.05816 0.14375 -0.06024 0.14422 -0.0618 0.14584 C -0.06458 0.14838 -0.06667 0.15209 -0.06962 0.1544 C -0.07205 0.15625 -0.0776 0.15811 -0.0776 0.15834 C -0.0816 0.16204 -0.08489 0.1676 -0.08941 0.17037 C -0.09253 0.17199 -0.09566 0.17361 -0.09861 0.17547 C -0.10139 0.17709 -0.10382 0.17917 -0.1066 0.18079 C -0.10868 0.18218 -0.11094 0.18334 -0.11319 0.18426 C -0.11441 0.18496 -0.1158 0.18519 -0.11701 0.18611 C -0.12864 0.19375 -0.1184 0.19028 -0.1316 0.19306 C -0.14062 0.19723 -0.12934 0.19236 -0.14201 0.19653 C -0.1434 0.19699 -0.14462 0.19792 -0.14601 0.19838 C -0.14861 0.19908 -0.15121 0.19954 -0.15399 0.20023 C -0.17413 0.19954 -0.19427 0.20047 -0.21441 0.19838 C -0.21667 0.19815 -0.21788 0.19468 -0.21962 0.19306 C -0.22135 0.19167 -0.22344 0.19121 -0.225 0.18959 C -0.22656 0.1882 -0.22726 0.18565 -0.22899 0.18426 C -0.2309 0.18264 -0.23333 0.18218 -0.23542 0.18079 C -0.24167 0.17662 -0.2375 0.17778 -0.2434 0.17199 C -0.24548 0.16991 -0.24774 0.16852 -0.25 0.16667 C -0.25139 0.16574 -0.2526 0.16436 -0.25399 0.1632 C -0.25486 0.16158 -0.25538 0.15949 -0.2566 0.15811 C -0.25764 0.15648 -0.25955 0.15625 -0.26042 0.1544 C -0.2618 0.15186 -0.26163 0.14815 -0.26319 0.14584 C -0.26441 0.14329 -0.26667 0.14236 -0.2684 0.14051 C -0.26979 0.13889 -0.27083 0.13681 -0.27239 0.13519 C -0.27639 0.13079 -0.27691 0.13287 -0.28021 0.12639 C -0.28142 0.12431 -0.28177 0.12153 -0.28281 0.11945 C -0.2901 0.10602 -0.28403 0.125 -0.29201 0.10371 C -0.29288 0.10139 -0.29375 0.09885 -0.29462 0.09653 C -0.29653 0.09213 -0.29826 0.08936 -0.30121 0.08611 C -0.30243 0.08473 -0.30399 0.0838 -0.30521 0.08264 C -0.30608 0.08079 -0.30694 0.07894 -0.30781 0.07732 C -0.3092 0.075 -0.31059 0.07269 -0.3118 0.07037 C -0.31285 0.06806 -0.31337 0.06551 -0.31441 0.0632 C -0.32222 0.04885 -0.3151 0.06667 -0.32101 0.05278 C -0.32205 0.05047 -0.32257 0.04792 -0.32361 0.04584 C -0.32535 0.04213 -0.32899 0.03519 -0.32899 0.03542 C -0.33021 0.02986 -0.33003 0.02917 -0.33281 0.02477 C -0.33403 0.02269 -0.33576 0.02153 -0.3368 0.01945 C -0.33802 0.01736 -0.33871 0.01482 -0.33941 0.0125 C -0.34114 0.00718 -0.34236 -0.00277 -0.3434 -0.00694 L -0.34601 -0.01736 L -0.34861 -0.02801 C -0.35087 -0.04838 -0.35069 -0.04213 -0.34861 -0.07176 C -0.34844 -0.07361 -0.34792 -0.07546 -0.34739 -0.07708 C -0.34601 -0.08078 -0.34305 -0.08518 -0.3408 -0.0875 C -0.33663 -0.09189 -0.33229 -0.09537 -0.3276 -0.09814 C -0.32535 -0.0993 -0.32326 -0.10046 -0.32101 -0.10162 C -0.31979 -0.10231 -0.3184 -0.10301 -0.31701 -0.10347 C -0.31441 -0.10416 -0.3118 -0.10463 -0.3092 -0.10509 C -0.30746 -0.10625 -0.30573 -0.10787 -0.30399 -0.10856 C -0.30173 -0.10972 -0.29948 -0.10972 -0.29739 -0.11041 C -0.29548 -0.11088 -0.29375 -0.11157 -0.29201 -0.11227 C -0.28264 -0.11574 -0.29496 -0.11203 -0.2816 -0.11574 C -0.26823 -0.12453 -0.28507 -0.11412 -0.26962 -0.12083 C -0.26788 -0.12176 -0.26614 -0.12338 -0.26441 -0.12453 C -0.26233 -0.12569 -0.26007 -0.12685 -0.25781 -0.12801 C -0.25521 -0.12916 -0.25226 -0.12939 -0.25 -0.13148 C -0.24861 -0.13264 -0.24757 -0.13426 -0.24601 -0.13495 C -0.2434 -0.13611 -0.2408 -0.13611 -0.23819 -0.1368 C -0.23125 -0.14282 -0.23698 -0.13889 -0.22621 -0.14189 C -0.225 -0.14236 -0.22361 -0.14328 -0.22239 -0.14375 C -0.21146 -0.14745 -0.21996 -0.14375 -0.21042 -0.14722 C -0.20521 -0.1493 -0.20555 -0.15046 -0.19861 -0.15069 C -0.18021 -0.15185 -0.1618 -0.15185 -0.1434 -0.15254 C -0.14167 -0.15301 -0.13993 -0.15416 -0.13819 -0.15416 C -0.12361 -0.15416 -0.1092 -0.15347 -0.09462 -0.15254 C -0.09167 -0.15231 -0.08854 -0.15139 -0.08542 -0.15069 L -0.075 -0.14907 C -0.07048 -0.14699 -0.07031 -0.14722 -0.0658 -0.14375 C -0.05868 -0.13842 -0.0651 -0.14166 -0.05781 -0.13842 C -0.05694 -0.13727 -0.05625 -0.13588 -0.05521 -0.13495 C -0.05191 -0.13217 -0.04948 -0.13125 -0.04601 -0.12963 C -0.04462 -0.12801 -0.04358 -0.12592 -0.04201 -0.12453 C -0.03958 -0.12176 -0.03646 -0.12037 -0.0342 -0.11736 C -0.03281 -0.11574 -0.03177 -0.11365 -0.03021 -0.11227 C -0.02864 -0.11064 -0.02656 -0.11018 -0.025 -0.10856 C -0.02344 -0.10717 -0.02239 -0.10509 -0.02101 -0.10347 C -0.01597 -0.09768 -0.01701 -0.09861 -0.0118 -0.09629 C -0.01042 -0.09398 -0.00955 -0.0912 -0.00781 -0.08935 C -0.00677 -0.08819 -0.00503 -0.08865 -0.00399 -0.0875 C -0.0026 -0.08634 -0.00208 -0.08426 -0.00121 -0.0824 C -0.00035 -0.08009 0.0007 -0.07777 0.00139 -0.07523 C 0.00347 -0.06828 0.00399 -0.06458 0.00538 -0.05787 C 0.00486 -0.04907 0.00469 -0.04027 0.00399 -0.03148 C 0.00382 -0.02963 0.0033 -0.02777 0.00261 -0.02615 C 0.00104 -0.02245 -0.00087 -0.01921 -0.0026 -0.01574 L -0.00521 -0.01041 C -0.00295 0.0044 -0.00538 -0.0074 -0.00121 0.00533 C -0.00069 0.00718 -1.11111E-6 0.01065 -1.11111E-6 0.01088 L -1.11111E-6 -3.33333E-6 Z " pathEditMode="relative" rAng="0" ptsTypes="AAAAAAAAAAAAAAAAAAAAAAAAAAAAAAAAAAAAAAAAAAA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7" y="22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2.5E-6 0.00023 C -0.00382 -0.00116 -0.00781 -0.00232 -0.01181 -0.00348 C -0.0132 -0.00394 -0.01459 -0.0044 -0.0158 -0.00533 C -0.01771 -0.00672 -0.0191 -0.00903 -0.02101 -0.01042 C -0.02309 -0.01204 -0.02535 -0.01273 -0.02761 -0.01412 C -0.02934 -0.01505 -0.03108 -0.01644 -0.03281 -0.0176 C -0.03403 -0.01829 -0.03559 -0.01852 -0.03681 -0.01922 C -0.0382 -0.02014 -0.03924 -0.02199 -0.0408 -0.02269 C -0.04323 -0.02431 -0.04636 -0.02431 -0.04861 -0.02639 C -0.05122 -0.02871 -0.05347 -0.03195 -0.0566 -0.03334 L -0.06441 -0.03681 C -0.0658 -0.03797 -0.06702 -0.03936 -0.06841 -0.04028 C -0.06962 -0.04121 -0.07118 -0.04121 -0.0724 -0.04213 C -0.08281 -0.05 -0.0724 -0.04561 -0.08281 -0.04908 C -0.08368 -0.05023 -0.08438 -0.05162 -0.08542 -0.05255 C -0.08872 -0.05556 -0.09115 -0.05625 -0.09462 -0.05787 C -0.09549 -0.05903 -0.09636 -0.06042 -0.0974 -0.06135 C -0.10382 -0.06713 -0.10122 -0.0625 -0.1066 -0.06829 C -0.10799 -0.06991 -0.10903 -0.07223 -0.11042 -0.07361 C -0.11702 -0.07986 -0.11424 -0.07431 -0.11962 -0.08056 C -0.12205 -0.08334 -0.12413 -0.08658 -0.12622 -0.08936 C -0.12952 -0.09375 -0.13212 -0.09676 -0.1342 -0.10348 C -0.13768 -0.11505 -0.13542 -0.10973 -0.1408 -0.11922 C -0.14549 -0.13843 -0.13785 -0.10949 -0.14462 -0.12986 C -0.14584 -0.13311 -0.14531 -0.13773 -0.1474 -0.14028 C -0.15139 -0.14561 -0.14948 -0.14236 -0.15261 -0.15093 C -0.15295 -0.15486 -0.15382 -0.15903 -0.15382 -0.1632 C -0.15382 -0.18542 -0.1533 -0.20764 -0.15261 -0.22963 C -0.15243 -0.23218 -0.15209 -0.23449 -0.15122 -0.23681 C -0.15035 -0.23936 -0.14861 -0.24144 -0.1474 -0.24375 C -0.12986 -0.27709 -0.15087 -0.23912 -0.1382 -0.25949 C -0.13716 -0.26111 -0.13663 -0.2632 -0.13542 -0.26482 C -0.13247 -0.26875 -0.13038 -0.26875 -0.12622 -0.27014 C -0.125 -0.2713 -0.12379 -0.27292 -0.1224 -0.27361 C -0.11927 -0.27477 -0.11615 -0.27454 -0.1132 -0.27523 C -0.11129 -0.2757 -0.10955 -0.27639 -0.10781 -0.27709 C -0.10521 -0.27824 -0.10261 -0.27986 -0.1 -0.28056 C -0.09688 -0.28148 -0.09375 -0.28172 -0.0908 -0.28241 C -0.08316 -0.2838 -0.07049 -0.28727 -0.06441 -0.2875 C -0.04202 -0.28889 -0.01962 -0.28866 0.00278 -0.28936 C 0.04913 -0.29815 -0.0007 -0.28912 0.12239 -0.29468 C 0.12552 -0.29468 0.12864 -0.29584 0.13159 -0.2963 C 0.15677 -0.29977 0.13889 -0.2963 0.15538 -0.29977 C 0.17673 -0.31875 0.1592 -0.30486 0.22239 -0.30162 C 0.22465 -0.30162 0.22691 -0.3007 0.22899 -0.29977 C 0.26423 -0.28704 0.21753 -0.30278 0.24219 -0.29468 C 0.24357 -0.29352 0.24479 -0.29213 0.24618 -0.29121 C 0.24739 -0.29028 0.24896 -0.29028 0.25017 -0.28936 C 0.25278 -0.28681 0.25625 -0.28033 0.25798 -0.27709 C 0.2585 -0.27523 0.25868 -0.27338 0.25937 -0.27176 C 0.26007 -0.26991 0.26146 -0.26852 0.26198 -0.26667 C 0.26458 -0.25695 0.26423 -0.25278 0.2658 -0.24375 C 0.26614 -0.2419 0.26684 -0.24028 0.26719 -0.23843 C 0.26805 -0.23449 0.26909 -0.23033 0.26979 -0.22616 C 0.27361 -0.2051 0.26962 -0.21412 0.27517 -0.20348 C 0.27604 -0.19769 0.27725 -0.1919 0.27778 -0.18588 C 0.27934 -0.16829 0.27847 -0.17639 0.28038 -0.16135 C 0.28177 -0.13797 0.28246 -0.1426 0.28038 -0.11922 C 0.28021 -0.11806 0.2783 -0.10533 0.27778 -0.10348 C 0.27708 -0.10162 0.27604 -0.1 0.27517 -0.09815 C 0.27257 -0.0882 0.27482 -0.09422 0.2658 -0.08241 L 0.25937 -0.07361 C 0.25798 -0.07199 0.25712 -0.06898 0.25538 -0.06829 L 0.25017 -0.06667 C 0.24878 -0.06482 0.24739 -0.0632 0.24618 -0.06135 C 0.24514 -0.05973 0.24462 -0.05764 0.24357 -0.05602 C 0.24236 -0.05463 0.24097 -0.05371 0.23958 -0.05255 C 0.23507 -0.04908 0.23472 -0.04931 0.23038 -0.04746 C 0.21909 -0.03727 0.23333 -0.04931 0.22239 -0.04213 C 0.221 -0.04121 0.21996 -0.03959 0.21857 -0.03866 C 0.21684 -0.03727 0.21493 -0.03635 0.21319 -0.03519 C 0.2118 -0.03403 0.21076 -0.03241 0.20937 -0.03148 C 0.20764 -0.03056 0.20573 -0.03033 0.20399 -0.02986 C 0.19531 -0.01806 0.20469 -0.02917 0.19618 -0.02269 C 0.1934 -0.02084 0.1908 -0.01829 0.18819 -0.01574 C 0.18646 -0.01412 0.18489 -0.01181 0.18298 -0.01042 C 0.18298 -0.01019 0.17309 -0.00625 0.17118 -0.00533 C 0.16979 -0.00463 0.1684 -0.00463 0.16719 -0.00348 C 0.15555 0.00671 0.17413 -0.00903 0.15538 0.00347 C 0.15364 0.00463 0.15191 0.00602 0.15 0.00694 C 0.14878 0.00764 0.14739 0.00787 0.14618 0.00879 C 0.13298 0.01759 0.15312 0.00648 0.13698 0.01574 C 0.1342 0.01736 0.13038 0.01828 0.12778 0.01921 C 0.121 0.02801 0.12639 0.02314 0.11458 0.02639 C 0.11094 0.02731 0.10399 0.02986 0.10399 0.03009 C 0.09722 0.03588 0.10278 0.03194 0.09219 0.03518 C 0.08507 0.03727 0.0908 0.03796 0.08038 0.03865 C 0.07239 0.03912 0.06458 0.03865 0.05659 0.03865 L 0.05659 0.03889 " pathEditMode="relative" rAng="0" ptsTypes="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-1354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2.22222E-6 0.00023 C -0.00035 -0.00602 -0.00122 -0.0118 -0.00122 -0.01759 C -0.00122 -0.02129 -0.00052 -0.02477 2.22222E-6 -0.02824 C 0.00156 -0.03912 0.00087 -0.03518 0.00399 -0.0456 C 0.00434 -0.04861 0.00434 -0.05185 0.00521 -0.05439 C 0.00607 -0.05671 0.00816 -0.05787 0.0092 -0.05972 C 0.01111 -0.06296 0.01285 -0.06666 0.01441 -0.07014 C 0.01545 -0.07245 0.01597 -0.07523 0.01719 -0.07731 C 0.01962 -0.08217 0.02309 -0.08402 0.02639 -0.08773 C 0.02778 -0.08935 0.02882 -0.09166 0.03021 -0.09305 C 0.03628 -0.09907 0.03541 -0.09745 0.0408 -0.1 C 0.04305 -0.10115 0.04514 -0.10301 0.04739 -0.10347 C 0.05347 -0.10532 0.05972 -0.10602 0.0658 -0.10717 C 0.06927 -0.10764 0.07274 -0.10833 0.07639 -0.10879 L 0.10399 -0.11227 C 0.10833 -0.11412 0.11267 -0.11643 0.11719 -0.11759 C 0.12187 -0.11875 0.12673 -0.11875 0.1316 -0.11944 C 0.13472 -0.1199 0.13767 -0.1206 0.1408 -0.12106 C 0.14427 -0.12176 0.14791 -0.12199 0.15139 -0.12291 C 0.17864 -0.12893 0.15104 -0.1243 0.17639 -0.12801 L 0.33298 -0.12639 C 0.33559 -0.12639 0.33837 -0.12615 0.3408 -0.12453 C 0.34496 -0.12222 0.34809 -0.1162 0.35139 -0.11227 C 0.3658 -0.0956 0.35 -0.11597 0.36458 -0.09652 C 0.36719 -0.08611 0.36423 -0.09629 0.36979 -0.08264 C 0.37205 -0.07685 0.37413 -0.07083 0.37639 -0.06504 L 0.37899 -0.05787 C 0.37986 -0.05185 0.38038 -0.04791 0.3816 -0.04213 C 0.38194 -0.04051 0.38264 -0.03865 0.38298 -0.03703 C 0.38559 -0.02338 0.38246 -0.03287 0.38698 -0.02106 C 0.38785 0.00672 0.38958 0.03357 0.38698 0.06135 C 0.38646 0.0669 0.3842 0.07176 0.38298 0.07709 C 0.3816 0.08218 0.3809 0.08866 0.37778 0.09283 C 0.37621 0.09491 0.37413 0.0963 0.37239 0.09815 C 0.37048 0.10023 0.3691 0.10301 0.36719 0.1051 C 0.36545 0.10695 0.36354 0.10857 0.36198 0.11042 C 0.36041 0.11204 0.35955 0.11436 0.35798 0.11574 C 0.35677 0.11667 0.35521 0.11667 0.35399 0.11736 C 0.35139 0.11898 0.34861 0.12061 0.34618 0.12269 C 0.3434 0.12477 0.3408 0.12732 0.33819 0.12963 C 0.33698 0.13079 0.33576 0.13218 0.3342 0.13311 C 0.32778 0.1375 0.3309 0.13588 0.325 0.13843 C 0.3151 0.15186 0.3243 0.14167 0.3158 0.14723 C 0.3118 0.15 0.31076 0.15278 0.3066 0.15602 C 0.30538 0.15695 0.30399 0.15718 0.3026 0.15764 C 0.28767 0.16574 0.29844 0.16088 0.28958 0.16482 C 0.28489 0.17408 0.28802 0.16968 0.27639 0.17709 C 0.27239 0.1794 0.26857 0.18195 0.26458 0.18403 C 0.26285 0.18496 0.26094 0.18496 0.2592 0.18588 C 0.25607 0.18727 0.25312 0.18936 0.25 0.19098 C 0.24514 0.19375 0.23889 0.19491 0.2342 0.1963 C 0.22743 0.20255 0.23333 0.19815 0.22378 0.20162 C 0.221 0.20255 0.2184 0.20394 0.2158 0.2051 C 0.21406 0.20579 0.21232 0.20625 0.21059 0.20695 C 0.2092 0.20741 0.20798 0.20811 0.2066 0.20857 C 0.20399 0.20949 0.20139 0.20973 0.19878 0.21042 C 0.19514 0.21135 0.19166 0.21273 0.18819 0.21389 L 0.18298 0.21574 L 0.06719 0.21204 C 0.06528 0.21204 0.06337 0.21158 0.0618 0.21042 C 0.06024 0.20903 0.05937 0.20648 0.05798 0.2051 C 0.04896 0.19653 0.05469 0.2088 0.04479 0.19098 C 0.0434 0.18866 0.04201 0.18658 0.0408 0.18403 C 0.02413 0.14838 0.05 0.2007 0.03559 0.17176 C 0.03281 0.15718 0.03611 0.17153 0.0316 0.15949 C 0.0309 0.15787 0.03073 0.15602 0.03021 0.15417 C 0.02951 0.15139 0.02864 0.14838 0.0276 0.14537 C 0.02691 0.14306 0.02569 0.14098 0.025 0.13843 C 0.02066 0.1213 0.02604 0.12755 0.0184 0.12084 C 0.01146 0.10695 0.02066 0.12385 0.0118 0.11204 C 0.01041 0.11019 0.00729 0.10209 0.0066 0.09977 C 0.0059 0.09769 0.00573 0.09514 0.00521 0.09283 C 0.00486 0.09098 0.00399 0.0875 0.00399 0.08773 L 0.00399 0.0875 " pathEditMode="relative" rAng="0" ptsTypes="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0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203575" y="4797425"/>
            <a:ext cx="2232025" cy="1439863"/>
          </a:xfrm>
          <a:prstGeom prst="actionButtonForwardNex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395288" y="188913"/>
            <a:ext cx="8424862" cy="4297075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   Correct!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Green and Black</a:t>
            </a:r>
            <a:r>
              <a:rPr lang="ja-JP" alt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GB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 Maya Gold</a:t>
            </a:r>
            <a:br>
              <a:rPr lang="en-GB" altLang="ja-JP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organic chocolate received the Fairtrade mark 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March 1994. Soon after Clipper Tea and Café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Direct coffee also gained the mark.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Green and Black</a:t>
            </a:r>
            <a:r>
              <a:rPr lang="ja-JP" alt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GB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 chocolate, hot drinks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baking products are now Fairtrade.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cocoa farmers in the Dominican Republic where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cocoa comes from, can now help to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improve their communities</a:t>
            </a:r>
            <a:r>
              <a:rPr lang="en-GB" altLang="en-US" sz="2800" dirty="0">
                <a:latin typeface="Arial" panose="020B0604020202020204" pitchFamily="34" charset="0"/>
              </a:rPr>
              <a:t>.</a:t>
            </a:r>
            <a:endParaRPr lang="en-GB" altLang="en-US" sz="3000" dirty="0"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080" y="4485988"/>
            <a:ext cx="2193070" cy="17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276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539750" y="549275"/>
            <a:ext cx="8064500" cy="1439863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r>
              <a:rPr lang="en-GB" sz="3600" dirty="0">
                <a:latin typeface="Arial" charset="0"/>
                <a:ea typeface="+mn-ea"/>
              </a:rPr>
              <a:t>When is Fairtrade fortnight?</a:t>
            </a:r>
          </a:p>
        </p:txBody>
      </p:sp>
      <p:sp>
        <p:nvSpPr>
          <p:cNvPr id="3075" name="AutoShape 11">
            <a:hlinkClick r:id="" action="ppaction://hlinkshowjump?jump=nextslide" highlightClick="1">
              <a:snd r:embed="rId2" name="cwdaaaAah.wav"/>
            </a:hlinkClick>
          </p:cNvPr>
          <p:cNvSpPr>
            <a:spLocks noChangeArrowheads="1"/>
          </p:cNvSpPr>
          <p:nvPr/>
        </p:nvSpPr>
        <p:spPr bwMode="auto">
          <a:xfrm>
            <a:off x="611188" y="2492375"/>
            <a:ext cx="3744912" cy="1728788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Two weeks 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November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and December</a:t>
            </a:r>
          </a:p>
        </p:txBody>
      </p:sp>
      <p:sp>
        <p:nvSpPr>
          <p:cNvPr id="3076" name="AutoShape 12">
            <a:hlinkClick r:id="rId3" action="ppaction://hlinksldjump" highlightClick="1">
              <a:snd r:embed="rId4" name="crowdapplause.wav"/>
            </a:hlinkClick>
          </p:cNvPr>
          <p:cNvSpPr>
            <a:spLocks noChangeArrowheads="1"/>
          </p:cNvSpPr>
          <p:nvPr/>
        </p:nvSpPr>
        <p:spPr bwMode="auto">
          <a:xfrm>
            <a:off x="4787900" y="2492375"/>
            <a:ext cx="3744913" cy="1728788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Two weeks 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February and</a:t>
            </a:r>
            <a:br>
              <a:rPr lang="en-GB" altLang="en-US" sz="2400" dirty="0">
                <a:latin typeface="Arial" panose="020B0604020202020204" pitchFamily="34" charset="0"/>
              </a:rPr>
            </a:br>
            <a:r>
              <a:rPr lang="en-GB" altLang="en-US" sz="2400" dirty="0">
                <a:latin typeface="Arial" panose="020B0604020202020204" pitchFamily="34" charset="0"/>
              </a:rPr>
              <a:t>March</a:t>
            </a:r>
          </a:p>
        </p:txBody>
      </p:sp>
      <p:sp>
        <p:nvSpPr>
          <p:cNvPr id="3077" name="AutoShape 13">
            <a:hlinkClick r:id="" action="ppaction://hlinkshowjump?jump=nextslide" highlightClick="1">
              <a:snd r:embed="rId2" name="cwdaaaAah.wav"/>
            </a:hlinkClick>
          </p:cNvPr>
          <p:cNvSpPr>
            <a:spLocks noChangeArrowheads="1"/>
          </p:cNvSpPr>
          <p:nvPr/>
        </p:nvSpPr>
        <p:spPr bwMode="auto">
          <a:xfrm>
            <a:off x="611188" y="4437063"/>
            <a:ext cx="3744912" cy="1728787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Two weeks</a:t>
            </a:r>
            <a:br>
              <a:rPr lang="en-GB" altLang="en-US" sz="2400" dirty="0">
                <a:latin typeface="Arial" panose="020B0604020202020204" pitchFamily="34" charset="0"/>
              </a:rPr>
            </a:br>
            <a:r>
              <a:rPr lang="en-GB" altLang="en-US" sz="2400" dirty="0">
                <a:latin typeface="Arial" panose="020B0604020202020204" pitchFamily="34" charset="0"/>
              </a:rPr>
              <a:t>in July and August</a:t>
            </a:r>
          </a:p>
        </p:txBody>
      </p:sp>
      <p:sp>
        <p:nvSpPr>
          <p:cNvPr id="3078" name="AutoShape 14">
            <a:hlinkClick r:id="" action="ppaction://hlinkshowjump?jump=nextslide" highlightClick="1">
              <a:snd r:embed="rId2" name="cwdaaaAah.wav"/>
            </a:hlinkClick>
          </p:cNvPr>
          <p:cNvSpPr>
            <a:spLocks noChangeArrowheads="1"/>
          </p:cNvSpPr>
          <p:nvPr/>
        </p:nvSpPr>
        <p:spPr bwMode="auto">
          <a:xfrm>
            <a:off x="4787900" y="4437063"/>
            <a:ext cx="3744913" cy="1728787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It changes every year</a:t>
            </a:r>
          </a:p>
        </p:txBody>
      </p:sp>
      <p:pic>
        <p:nvPicPr>
          <p:cNvPr id="8" name="Picture 4" descr="http://www.christianaid.org.uk/Images/Fairtrade-logo_tcm15-759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5168">
            <a:off x="7499246" y="231194"/>
            <a:ext cx="1290072" cy="151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33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539750" y="549275"/>
            <a:ext cx="8064500" cy="1439863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How many farmers and workers worldwide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are now benefitting from Fairtrade? </a:t>
            </a:r>
          </a:p>
        </p:txBody>
      </p:sp>
      <p:sp>
        <p:nvSpPr>
          <p:cNvPr id="24579" name="AutoShape 3">
            <a:hlinkClick r:id="rId2" action="ppaction://hlinksldjump" highlightClick="1">
              <a:snd r:embed="rId3" name="cwdaaaAah.wav"/>
            </a:hlinkClick>
          </p:cNvPr>
          <p:cNvSpPr>
            <a:spLocks noChangeArrowheads="1"/>
          </p:cNvSpPr>
          <p:nvPr/>
        </p:nvSpPr>
        <p:spPr bwMode="auto">
          <a:xfrm>
            <a:off x="611188" y="2492375"/>
            <a:ext cx="3744912" cy="1728788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2.1 billion	</a:t>
            </a:r>
          </a:p>
        </p:txBody>
      </p:sp>
      <p:sp>
        <p:nvSpPr>
          <p:cNvPr id="24580" name="AutoShape 4">
            <a:hlinkClick r:id="" action="ppaction://hlinkshowjump?jump=nextslide" highlightClick="1">
              <a:snd r:embed="rId3" name="cwdaaaAah.wav"/>
            </a:hlinkClick>
          </p:cNvPr>
          <p:cNvSpPr>
            <a:spLocks noChangeArrowheads="1"/>
          </p:cNvSpPr>
          <p:nvPr/>
        </p:nvSpPr>
        <p:spPr bwMode="auto">
          <a:xfrm>
            <a:off x="4787900" y="2492375"/>
            <a:ext cx="3744913" cy="1728788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18,000</a:t>
            </a:r>
          </a:p>
        </p:txBody>
      </p:sp>
      <p:sp>
        <p:nvSpPr>
          <p:cNvPr id="24581" name="AutoShape 5">
            <a:hlinkClick r:id="rId4" action="ppaction://hlinksldjump" highlightClick="1">
              <a:snd r:embed="rId5" name="crowdapplause.wav"/>
            </a:hlinkClick>
          </p:cNvPr>
          <p:cNvSpPr>
            <a:spLocks noChangeArrowheads="1"/>
          </p:cNvSpPr>
          <p:nvPr/>
        </p:nvSpPr>
        <p:spPr bwMode="auto">
          <a:xfrm>
            <a:off x="611188" y="4437063"/>
            <a:ext cx="3744912" cy="1728787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1.4 million</a:t>
            </a:r>
          </a:p>
        </p:txBody>
      </p:sp>
      <p:sp>
        <p:nvSpPr>
          <p:cNvPr id="24582" name="AutoShape 6">
            <a:hlinkClick r:id="" action="ppaction://hlinkshowjump?jump=nextslide" highlightClick="1">
              <a:snd r:embed="rId3" name="cwdaaaAah.wav"/>
            </a:hlinkClick>
          </p:cNvPr>
          <p:cNvSpPr>
            <a:spLocks noChangeArrowheads="1"/>
          </p:cNvSpPr>
          <p:nvPr/>
        </p:nvSpPr>
        <p:spPr bwMode="auto">
          <a:xfrm>
            <a:off x="4787900" y="4437063"/>
            <a:ext cx="3744913" cy="1728787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100,000</a:t>
            </a:r>
          </a:p>
        </p:txBody>
      </p:sp>
      <p:pic>
        <p:nvPicPr>
          <p:cNvPr id="24583" name="Picture 7" descr="rose FT lo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2968">
            <a:off x="6891366" y="678630"/>
            <a:ext cx="2160587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7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9954" y="4592889"/>
            <a:ext cx="2519362" cy="1511300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Arial" panose="020B0604020202020204" pitchFamily="34" charset="0"/>
              </a:rPr>
              <a:t>Sorry, click to</a:t>
            </a:r>
            <a:br>
              <a:rPr lang="en-GB" altLang="en-US" sz="2400" b="1" dirty="0">
                <a:latin typeface="Arial" panose="020B0604020202020204" pitchFamily="34" charset="0"/>
              </a:rPr>
            </a:br>
            <a:r>
              <a:rPr lang="en-GB" altLang="en-US" sz="2400" b="1" dirty="0">
                <a:latin typeface="Arial" panose="020B0604020202020204" pitchFamily="34" charset="0"/>
              </a:rPr>
              <a:t>try again</a:t>
            </a:r>
          </a:p>
        </p:txBody>
      </p:sp>
      <p:pic>
        <p:nvPicPr>
          <p:cNvPr id="50180" name="Picture 4" descr="football FT 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475" y="-1179513"/>
            <a:ext cx="17637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748588" y="4592889"/>
            <a:ext cx="2447925" cy="1511300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Arial" panose="020B0604020202020204" pitchFamily="34" charset="0"/>
              </a:rPr>
              <a:t>Show me the</a:t>
            </a:r>
            <a:br>
              <a:rPr lang="en-GB" altLang="en-US" sz="2400" b="1" dirty="0">
                <a:latin typeface="Arial" panose="020B0604020202020204" pitchFamily="34" charset="0"/>
              </a:rPr>
            </a:br>
            <a:r>
              <a:rPr lang="en-GB" altLang="en-US" sz="2400" b="1" dirty="0">
                <a:latin typeface="Arial" panose="020B0604020202020204" pitchFamily="34" charset="0"/>
              </a:rPr>
              <a:t>right answer</a:t>
            </a:r>
          </a:p>
        </p:txBody>
      </p:sp>
    </p:spTree>
    <p:extLst>
      <p:ext uri="{BB962C8B-B14F-4D97-AF65-F5344CB8AC3E}">
        <p14:creationId xmlns:p14="http://schemas.microsoft.com/office/powerpoint/2010/main" val="15475130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13941 0.99791 L 0.54548 0.01018 L 0.78489 1.01412 L 1.32274 0.25648 " pathEditMode="relative" ptsTypes="AAAAA">
                                      <p:cBhvr>
                                        <p:cTn id="6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203575" y="4797425"/>
            <a:ext cx="2232025" cy="1439863"/>
          </a:xfrm>
          <a:prstGeom prst="actionButtonForwardNex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auto">
          <a:xfrm>
            <a:off x="468313" y="908050"/>
            <a:ext cx="8135937" cy="360045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GB" sz="4000" dirty="0">
              <a:latin typeface="Arial" charset="0"/>
              <a:ea typeface="+mn-ea"/>
            </a:endParaRPr>
          </a:p>
          <a:p>
            <a:pPr algn="ctr" eaLnBrk="1" hangingPunct="1">
              <a:defRPr/>
            </a:pPr>
            <a:endParaRPr lang="en-GB" sz="4000" dirty="0">
              <a:latin typeface="Arial" charset="0"/>
              <a:ea typeface="+mn-ea"/>
            </a:endParaRPr>
          </a:p>
          <a:p>
            <a:pPr algn="ctr" eaLnBrk="1" hangingPunct="1">
              <a:defRPr/>
            </a:pPr>
            <a:r>
              <a:rPr lang="en-GB" sz="4000" b="1" i="1" dirty="0">
                <a:latin typeface="Arial" charset="0"/>
                <a:ea typeface="+mn-ea"/>
              </a:rPr>
              <a:t>Correct!</a:t>
            </a:r>
            <a:r>
              <a:rPr lang="en-GB" sz="4000" dirty="0">
                <a:latin typeface="Arial" charset="0"/>
                <a:ea typeface="+mn-ea"/>
              </a:rPr>
              <a:t> 1.4 million farmers</a:t>
            </a:r>
          </a:p>
          <a:p>
            <a:pPr algn="ctr" eaLnBrk="1" hangingPunct="1">
              <a:defRPr/>
            </a:pPr>
            <a:r>
              <a:rPr lang="en-GB" sz="4000" dirty="0">
                <a:latin typeface="Arial" charset="0"/>
                <a:ea typeface="+mn-ea"/>
              </a:rPr>
              <a:t>and workers are benefitting from</a:t>
            </a:r>
          </a:p>
          <a:p>
            <a:pPr algn="ctr" eaLnBrk="1" hangingPunct="1">
              <a:defRPr/>
            </a:pPr>
            <a:r>
              <a:rPr lang="en-GB" sz="4000" dirty="0">
                <a:latin typeface="Arial" charset="0"/>
                <a:ea typeface="+mn-ea"/>
              </a:rPr>
              <a:t>Fairtrade.</a:t>
            </a:r>
          </a:p>
          <a:p>
            <a:pPr algn="ctr" eaLnBrk="1" hangingPunct="1">
              <a:defRPr/>
            </a:pPr>
            <a:endParaRPr lang="en-GB" sz="4000" dirty="0">
              <a:latin typeface="Arial" charset="0"/>
              <a:ea typeface="+mn-ea"/>
            </a:endParaRPr>
          </a:p>
          <a:p>
            <a:pPr algn="ctr" eaLnBrk="1" hangingPunct="1">
              <a:defRPr/>
            </a:pPr>
            <a:endParaRPr lang="en-GB" sz="3600" dirty="0">
              <a:latin typeface="Arial" charset="0"/>
              <a:ea typeface="+mn-ea"/>
            </a:endParaRPr>
          </a:p>
        </p:txBody>
      </p:sp>
      <p:pic>
        <p:nvPicPr>
          <p:cNvPr id="26628" name="Picture 4" descr="rose FT 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9119">
            <a:off x="2843213" y="-242888"/>
            <a:ext cx="2951162" cy="218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 descr="football FT 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800225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3707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04 -0.00139 L 1.04341 -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468313" y="557213"/>
            <a:ext cx="8064500" cy="1439862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How many people signed Fairtrade Foundation’s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Petition to Make Bananas Fair in 2014? </a:t>
            </a:r>
          </a:p>
        </p:txBody>
      </p:sp>
      <p:sp>
        <p:nvSpPr>
          <p:cNvPr id="27651" name="AutoShape 3">
            <a:hlinkClick r:id="rId2" action="ppaction://hlinksldjump" highlightClick="1">
              <a:snd r:embed="rId3" name="crowdapplause.wav"/>
            </a:hlinkClick>
          </p:cNvPr>
          <p:cNvSpPr>
            <a:spLocks noChangeArrowheads="1"/>
          </p:cNvSpPr>
          <p:nvPr/>
        </p:nvSpPr>
        <p:spPr bwMode="auto">
          <a:xfrm>
            <a:off x="611188" y="2492375"/>
            <a:ext cx="3744912" cy="1728788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Over 70,000 	</a:t>
            </a:r>
          </a:p>
        </p:txBody>
      </p:sp>
      <p:sp>
        <p:nvSpPr>
          <p:cNvPr id="27652" name="AutoShape 4">
            <a:hlinkClick r:id="" action="ppaction://hlinkshowjump?jump=nextslide" highlightClick="1">
              <a:snd r:embed="rId4" name="cwdaaaAah.wav"/>
            </a:hlinkClick>
          </p:cNvPr>
          <p:cNvSpPr>
            <a:spLocks noChangeArrowheads="1"/>
          </p:cNvSpPr>
          <p:nvPr/>
        </p:nvSpPr>
        <p:spPr bwMode="auto">
          <a:xfrm>
            <a:off x="4787900" y="2492375"/>
            <a:ext cx="3744913" cy="1728788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Less than 100</a:t>
            </a:r>
          </a:p>
        </p:txBody>
      </p:sp>
      <p:sp>
        <p:nvSpPr>
          <p:cNvPr id="27653" name="AutoShape 5">
            <a:hlinkClick r:id="" action="ppaction://hlinkshowjump?jump=nextslide" highlightClick="1">
              <a:snd r:embed="rId4" name="cwdaaaAah.wav"/>
            </a:hlinkClick>
          </p:cNvPr>
          <p:cNvSpPr>
            <a:spLocks noChangeArrowheads="1"/>
          </p:cNvSpPr>
          <p:nvPr/>
        </p:nvSpPr>
        <p:spPr bwMode="auto">
          <a:xfrm>
            <a:off x="611188" y="4437063"/>
            <a:ext cx="3744912" cy="1728787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18 million</a:t>
            </a:r>
          </a:p>
        </p:txBody>
      </p:sp>
      <p:sp>
        <p:nvSpPr>
          <p:cNvPr id="27654" name="AutoShape 6">
            <a:hlinkClick r:id="" action="ppaction://hlinkshowjump?jump=nextslide" highlightClick="1">
              <a:snd r:embed="rId4" name="cwdaaaAah.wav"/>
            </a:hlinkClick>
          </p:cNvPr>
          <p:cNvSpPr>
            <a:spLocks noChangeArrowheads="1"/>
          </p:cNvSpPr>
          <p:nvPr/>
        </p:nvSpPr>
        <p:spPr bwMode="auto">
          <a:xfrm>
            <a:off x="4787900" y="4437063"/>
            <a:ext cx="3744913" cy="1728787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1600</a:t>
            </a:r>
          </a:p>
        </p:txBody>
      </p:sp>
      <p:pic>
        <p:nvPicPr>
          <p:cNvPr id="27655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1420812"/>
            <a:ext cx="16605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22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14414" y="4508667"/>
            <a:ext cx="2519362" cy="1511300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panose="020B0604020202020204" pitchFamily="34" charset="0"/>
              </a:rPr>
              <a:t>Sorry, click to</a:t>
            </a:r>
            <a:br>
              <a:rPr lang="en-GB" altLang="en-US" sz="2400" b="1">
                <a:latin typeface="Arial" panose="020B0604020202020204" pitchFamily="34" charset="0"/>
              </a:rPr>
            </a:br>
            <a:r>
              <a:rPr lang="en-GB" altLang="en-US" sz="2400" b="1">
                <a:latin typeface="Arial" panose="020B0604020202020204" pitchFamily="34" charset="0"/>
              </a:rPr>
              <a:t>try again</a:t>
            </a:r>
          </a:p>
        </p:txBody>
      </p:sp>
      <p:sp>
        <p:nvSpPr>
          <p:cNvPr id="28676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832809" y="4508667"/>
            <a:ext cx="2447925" cy="1511300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panose="020B0604020202020204" pitchFamily="34" charset="0"/>
              </a:rPr>
              <a:t>Show me the</a:t>
            </a:r>
            <a:br>
              <a:rPr lang="en-GB" altLang="en-US" sz="2400" b="1">
                <a:latin typeface="Arial" panose="020B0604020202020204" pitchFamily="34" charset="0"/>
              </a:rPr>
            </a:br>
            <a:r>
              <a:rPr lang="en-GB" altLang="en-US" sz="2400" b="1">
                <a:latin typeface="Arial" panose="020B0604020202020204" pitchFamily="34" charset="0"/>
              </a:rPr>
              <a:t>right answer</a:t>
            </a:r>
          </a:p>
        </p:txBody>
      </p:sp>
      <p:pic>
        <p:nvPicPr>
          <p:cNvPr id="2867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204" y="4599573"/>
            <a:ext cx="1662112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0854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664 -0.66574 L -0.21841 -0.66574 C -0.12049 -0.66574 4.16667E-6 -0.48217 4.16667E-6 -0.33287 L 4.16667E-6 -1.48148E-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3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455987" y="4641683"/>
            <a:ext cx="2232025" cy="1439863"/>
          </a:xfrm>
          <a:prstGeom prst="actionButtonForwardNex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auto">
          <a:xfrm>
            <a:off x="298951" y="800601"/>
            <a:ext cx="8135938" cy="360045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GB" sz="4000" dirty="0">
              <a:latin typeface="Arial" charset="0"/>
              <a:ea typeface="+mn-ea"/>
            </a:endParaRPr>
          </a:p>
          <a:p>
            <a:pPr algn="ctr" eaLnBrk="1" hangingPunct="1">
              <a:defRPr/>
            </a:pPr>
            <a:endParaRPr lang="en-GB" sz="4000" dirty="0">
              <a:latin typeface="Arial" charset="0"/>
              <a:ea typeface="+mn-ea"/>
            </a:endParaRPr>
          </a:p>
          <a:p>
            <a:pPr eaLnBrk="1" hangingPunct="1">
              <a:defRPr/>
            </a:pPr>
            <a:r>
              <a:rPr lang="en-GB" sz="4000" b="1" i="1" dirty="0">
                <a:latin typeface="Arial" charset="0"/>
              </a:rPr>
              <a:t>Correct!</a:t>
            </a:r>
            <a:r>
              <a:rPr lang="en-GB" sz="4000" dirty="0">
                <a:latin typeface="Arial" charset="0"/>
              </a:rPr>
              <a:t> Over 70,000 </a:t>
            </a:r>
            <a:r>
              <a:rPr lang="en-GB" sz="4000" dirty="0">
                <a:latin typeface="Arial" panose="020B0604020202020204" pitchFamily="34" charset="0"/>
              </a:rPr>
              <a:t>people</a:t>
            </a:r>
          </a:p>
          <a:p>
            <a:pPr eaLnBrk="1" hangingPunct="1">
              <a:defRPr/>
            </a:pPr>
            <a:r>
              <a:rPr lang="en-GB" sz="4000" dirty="0">
                <a:latin typeface="Arial" panose="020B0604020202020204" pitchFamily="34" charset="0"/>
              </a:rPr>
              <a:t>signed Fairtrade Foundation’s</a:t>
            </a:r>
          </a:p>
          <a:p>
            <a:pPr eaLnBrk="1" hangingPunct="1">
              <a:defRPr/>
            </a:pPr>
            <a:r>
              <a:rPr lang="en-GB" sz="4000" dirty="0">
                <a:latin typeface="Arial" panose="020B0604020202020204" pitchFamily="34" charset="0"/>
              </a:rPr>
              <a:t>Petition to Make Bananas</a:t>
            </a:r>
          </a:p>
          <a:p>
            <a:pPr eaLnBrk="1" hangingPunct="1">
              <a:defRPr/>
            </a:pPr>
            <a:r>
              <a:rPr lang="en-GB" sz="4000" dirty="0">
                <a:latin typeface="Arial" panose="020B0604020202020204" pitchFamily="34" charset="0"/>
              </a:rPr>
              <a:t>Fair in 2014</a:t>
            </a:r>
            <a:r>
              <a:rPr lang="en-GB" sz="4000" dirty="0">
                <a:latin typeface="Arial" charset="0"/>
              </a:rPr>
              <a:t>.</a:t>
            </a:r>
          </a:p>
          <a:p>
            <a:pPr algn="ctr" eaLnBrk="1" hangingPunct="1">
              <a:defRPr/>
            </a:pPr>
            <a:endParaRPr lang="en-GB" sz="4000" dirty="0">
              <a:latin typeface="Arial" charset="0"/>
              <a:ea typeface="+mn-ea"/>
            </a:endParaRPr>
          </a:p>
          <a:p>
            <a:pPr algn="ctr" eaLnBrk="1" hangingPunct="1">
              <a:defRPr/>
            </a:pPr>
            <a:endParaRPr lang="en-GB" sz="3600" dirty="0">
              <a:latin typeface="Arial" charset="0"/>
              <a:ea typeface="+mn-ea"/>
            </a:endParaRPr>
          </a:p>
        </p:txBody>
      </p:sp>
      <p:pic>
        <p:nvPicPr>
          <p:cNvPr id="51205" name="Picture 5" descr="football FT 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800225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393" y="8438"/>
            <a:ext cx="16605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9886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04 -0.00139 L 1.04341 -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468313" y="557213"/>
            <a:ext cx="8064500" cy="1439862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How many countries are Fairtrade products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currently sold in? </a:t>
            </a:r>
          </a:p>
        </p:txBody>
      </p:sp>
      <p:sp>
        <p:nvSpPr>
          <p:cNvPr id="30723" name="AutoShape 3">
            <a:hlinkClick r:id="" action="ppaction://hlinkshowjump?jump=nextslide" highlightClick="1">
              <a:snd r:embed="rId2" name="cwdaaaAah.wav"/>
            </a:hlinkClick>
          </p:cNvPr>
          <p:cNvSpPr>
            <a:spLocks noChangeArrowheads="1"/>
          </p:cNvSpPr>
          <p:nvPr/>
        </p:nvSpPr>
        <p:spPr bwMode="auto">
          <a:xfrm>
            <a:off x="611188" y="2492375"/>
            <a:ext cx="3744912" cy="1728788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    8	</a:t>
            </a:r>
          </a:p>
        </p:txBody>
      </p:sp>
      <p:sp>
        <p:nvSpPr>
          <p:cNvPr id="30724" name="AutoShape 4">
            <a:hlinkClick r:id="rId3" action="ppaction://hlinksldjump" highlightClick="1">
              <a:snd r:embed="rId4" name="crowdapplause.wav"/>
            </a:hlinkClick>
          </p:cNvPr>
          <p:cNvSpPr>
            <a:spLocks noChangeArrowheads="1"/>
          </p:cNvSpPr>
          <p:nvPr/>
        </p:nvSpPr>
        <p:spPr bwMode="auto">
          <a:xfrm>
            <a:off x="4787900" y="2492375"/>
            <a:ext cx="3744913" cy="1728788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125</a:t>
            </a:r>
          </a:p>
        </p:txBody>
      </p:sp>
      <p:sp>
        <p:nvSpPr>
          <p:cNvPr id="30725" name="AutoShape 5">
            <a:hlinkClick r:id="" action="ppaction://hlinkshowjump?jump=nextslide" highlightClick="1">
              <a:snd r:embed="rId2" name="cwdaaaAah.wav"/>
            </a:hlinkClick>
          </p:cNvPr>
          <p:cNvSpPr>
            <a:spLocks noChangeArrowheads="1"/>
          </p:cNvSpPr>
          <p:nvPr/>
        </p:nvSpPr>
        <p:spPr bwMode="auto">
          <a:xfrm>
            <a:off x="611188" y="4437063"/>
            <a:ext cx="3744912" cy="1728787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75</a:t>
            </a:r>
          </a:p>
        </p:txBody>
      </p:sp>
      <p:sp>
        <p:nvSpPr>
          <p:cNvPr id="30726" name="AutoShape 6">
            <a:hlinkClick r:id="" action="ppaction://hlinkshowjump?jump=nextslide" highlightClick="1">
              <a:snd r:embed="rId2" name="cwdaaaAah.wav"/>
            </a:hlinkClick>
          </p:cNvPr>
          <p:cNvSpPr>
            <a:spLocks noChangeArrowheads="1"/>
          </p:cNvSpPr>
          <p:nvPr/>
        </p:nvSpPr>
        <p:spPr bwMode="auto">
          <a:xfrm>
            <a:off x="4787900" y="4437063"/>
            <a:ext cx="3744913" cy="1728787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13</a:t>
            </a:r>
          </a:p>
        </p:txBody>
      </p:sp>
      <p:pic>
        <p:nvPicPr>
          <p:cNvPr id="3072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35268">
            <a:off x="7666287" y="190075"/>
            <a:ext cx="135255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43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971553" y="4582989"/>
            <a:ext cx="2519362" cy="1511300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panose="020B0604020202020204" pitchFamily="34" charset="0"/>
              </a:rPr>
              <a:t>Sorry, click to</a:t>
            </a:r>
            <a:br>
              <a:rPr lang="en-GB" altLang="en-US" sz="2400" b="1">
                <a:latin typeface="Arial" panose="020B0604020202020204" pitchFamily="34" charset="0"/>
              </a:rPr>
            </a:br>
            <a:r>
              <a:rPr lang="en-GB" altLang="en-US" sz="2400" b="1">
                <a:latin typeface="Arial" panose="020B0604020202020204" pitchFamily="34" charset="0"/>
              </a:rPr>
              <a:t>try again</a:t>
            </a:r>
          </a:p>
        </p:txBody>
      </p:sp>
      <p:pic>
        <p:nvPicPr>
          <p:cNvPr id="50180" name="Picture 4" descr="football FT 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475" y="-1179513"/>
            <a:ext cx="17637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724525" y="4582989"/>
            <a:ext cx="2447925" cy="1511300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panose="020B0604020202020204" pitchFamily="34" charset="0"/>
              </a:rPr>
              <a:t>Show me the</a:t>
            </a:r>
            <a:br>
              <a:rPr lang="en-GB" altLang="en-US" sz="2400" b="1">
                <a:latin typeface="Arial" panose="020B0604020202020204" pitchFamily="34" charset="0"/>
              </a:rPr>
            </a:br>
            <a:r>
              <a:rPr lang="en-GB" altLang="en-US" sz="2400" b="1">
                <a:latin typeface="Arial" panose="020B0604020202020204" pitchFamily="34" charset="0"/>
              </a:rPr>
              <a:t>right answer</a:t>
            </a:r>
          </a:p>
        </p:txBody>
      </p:sp>
      <p:pic>
        <p:nvPicPr>
          <p:cNvPr id="3174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35268">
            <a:off x="3372552" y="1856482"/>
            <a:ext cx="2398899" cy="314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46549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13941 0.99791 L 0.54548 0.01018 L 0.78489 1.01412 L 1.32274 0.25648 " pathEditMode="relative" ptsTypes="AAAAA">
                                      <p:cBhvr>
                                        <p:cTn id="6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203575" y="4797425"/>
            <a:ext cx="2232025" cy="1439863"/>
          </a:xfrm>
          <a:prstGeom prst="actionButtonForwardNex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auto">
          <a:xfrm>
            <a:off x="539750" y="911225"/>
            <a:ext cx="8135938" cy="360045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GB" sz="4000" dirty="0">
              <a:latin typeface="Arial" charset="0"/>
              <a:ea typeface="+mn-ea"/>
            </a:endParaRPr>
          </a:p>
          <a:p>
            <a:pPr algn="ctr" eaLnBrk="1" hangingPunct="1">
              <a:defRPr/>
            </a:pPr>
            <a:endParaRPr lang="en-GB" sz="4000" dirty="0">
              <a:latin typeface="Arial" charset="0"/>
              <a:ea typeface="+mn-ea"/>
            </a:endParaRPr>
          </a:p>
          <a:p>
            <a:pPr eaLnBrk="1" hangingPunct="1">
              <a:defRPr/>
            </a:pPr>
            <a:r>
              <a:rPr lang="en-GB" sz="3600" b="1" i="1" dirty="0">
                <a:latin typeface="Arial" charset="0"/>
                <a:ea typeface="+mn-ea"/>
              </a:rPr>
              <a:t>Correct!</a:t>
            </a:r>
            <a:r>
              <a:rPr lang="en-GB" sz="3600" dirty="0">
                <a:latin typeface="Arial" charset="0"/>
                <a:ea typeface="+mn-ea"/>
              </a:rPr>
              <a:t> </a:t>
            </a:r>
            <a:r>
              <a:rPr lang="en-GB" sz="3600" dirty="0">
                <a:latin typeface="Arial" panose="020B0604020202020204" pitchFamily="34" charset="0"/>
              </a:rPr>
              <a:t>Fairtrade products</a:t>
            </a:r>
          </a:p>
          <a:p>
            <a:pPr eaLnBrk="1" hangingPunct="1">
              <a:defRPr/>
            </a:pPr>
            <a:r>
              <a:rPr lang="en-GB" sz="3600" dirty="0">
                <a:latin typeface="Arial" panose="020B0604020202020204" pitchFamily="34" charset="0"/>
              </a:rPr>
              <a:t>currently sold in 125 countries</a:t>
            </a:r>
            <a:r>
              <a:rPr lang="en-GB" sz="3600" dirty="0">
                <a:latin typeface="Arial" charset="0"/>
                <a:ea typeface="+mn-ea"/>
              </a:rPr>
              <a:t>.</a:t>
            </a:r>
          </a:p>
          <a:p>
            <a:pPr algn="ctr" eaLnBrk="1" hangingPunct="1">
              <a:defRPr/>
            </a:pPr>
            <a:endParaRPr lang="en-GB" sz="4000" dirty="0">
              <a:latin typeface="Arial" charset="0"/>
              <a:ea typeface="+mn-ea"/>
            </a:endParaRPr>
          </a:p>
          <a:p>
            <a:pPr algn="ctr" eaLnBrk="1" hangingPunct="1">
              <a:defRPr/>
            </a:pPr>
            <a:endParaRPr lang="en-GB" sz="3600" dirty="0">
              <a:latin typeface="Arial" charset="0"/>
              <a:ea typeface="+mn-ea"/>
            </a:endParaRPr>
          </a:p>
        </p:txBody>
      </p:sp>
      <p:pic>
        <p:nvPicPr>
          <p:cNvPr id="51205" name="Picture 5" descr="football FT 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800225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35268">
            <a:off x="7185025" y="223838"/>
            <a:ext cx="135255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65650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04 -0.00139 L 1.04341 -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2924176" y="5636378"/>
            <a:ext cx="5976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 i="1">
                <a:latin typeface="Arial" panose="020B0604020202020204" pitchFamily="34" charset="0"/>
              </a:rPr>
              <a:t>Updated February </a:t>
            </a:r>
            <a:r>
              <a:rPr lang="en-GB" altLang="en-US" sz="1600" b="1" i="1" dirty="0">
                <a:latin typeface="Arial" panose="020B0604020202020204" pitchFamily="34" charset="0"/>
              </a:rPr>
              <a:t>2016</a:t>
            </a:r>
            <a:br>
              <a:rPr lang="en-GB" altLang="en-US" sz="1600" b="1" i="1" dirty="0">
                <a:latin typeface="Arial" panose="020B0604020202020204" pitchFamily="34" charset="0"/>
              </a:rPr>
            </a:br>
            <a:r>
              <a:rPr lang="en-GB" altLang="en-US" sz="1600" b="1" i="1" dirty="0">
                <a:latin typeface="Arial" panose="020B0604020202020204" pitchFamily="34" charset="0"/>
              </a:rPr>
              <a:t>Illustrations by Mary Gorton and Ellis Nadler</a:t>
            </a:r>
          </a:p>
        </p:txBody>
      </p:sp>
      <p:pic>
        <p:nvPicPr>
          <p:cNvPr id="33795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836613" y="1268413"/>
            <a:ext cx="8064500" cy="381635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GB" sz="3200" b="1" dirty="0">
              <a:latin typeface="Arial" charset="0"/>
              <a:ea typeface="+mn-ea"/>
            </a:endParaRPr>
          </a:p>
          <a:p>
            <a:pPr algn="ctr" eaLnBrk="1" hangingPunct="1">
              <a:defRPr/>
            </a:pPr>
            <a:endParaRPr lang="en-GB" sz="3200" b="1" dirty="0">
              <a:latin typeface="Arial" charset="0"/>
              <a:ea typeface="+mn-ea"/>
            </a:endParaRPr>
          </a:p>
          <a:p>
            <a:pPr algn="ctr" eaLnBrk="1" hangingPunct="1">
              <a:defRPr/>
            </a:pPr>
            <a:endParaRPr lang="en-GB" sz="3200" b="1" dirty="0">
              <a:latin typeface="Arial" charset="0"/>
              <a:ea typeface="+mn-ea"/>
            </a:endParaRPr>
          </a:p>
          <a:p>
            <a:pPr algn="ctr" eaLnBrk="1" hangingPunct="1">
              <a:defRPr/>
            </a:pPr>
            <a:r>
              <a:rPr lang="en-GB" sz="2800" b="1" dirty="0">
                <a:latin typeface="Arial" charset="0"/>
                <a:ea typeface="+mn-ea"/>
              </a:rPr>
              <a:t>Find out more about </a:t>
            </a:r>
            <a:r>
              <a:rPr lang="en-GB" sz="2800" b="1" dirty="0" err="1">
                <a:latin typeface="Arial" charset="0"/>
                <a:ea typeface="+mn-ea"/>
              </a:rPr>
              <a:t>Fairtrade</a:t>
            </a:r>
            <a:r>
              <a:rPr lang="en-GB" sz="2800" b="1" dirty="0">
                <a:latin typeface="Arial" charset="0"/>
                <a:ea typeface="+mn-ea"/>
              </a:rPr>
              <a:t> </a:t>
            </a:r>
          </a:p>
          <a:p>
            <a:pPr algn="ctr" eaLnBrk="1" hangingPunct="1">
              <a:defRPr/>
            </a:pPr>
            <a:r>
              <a:rPr lang="en-GB" sz="2800" b="1" dirty="0">
                <a:latin typeface="Arial" charset="0"/>
                <a:ea typeface="+mn-ea"/>
              </a:rPr>
              <a:t>by visiting</a:t>
            </a:r>
          </a:p>
          <a:p>
            <a:pPr algn="ctr" eaLnBrk="1" hangingPunct="1">
              <a:defRPr/>
            </a:pPr>
            <a:r>
              <a:rPr lang="en-GB" sz="2800" b="1" dirty="0">
                <a:solidFill>
                  <a:srgbClr val="0070C0"/>
                </a:solidFill>
                <a:latin typeface="Arial" charset="0"/>
                <a:ea typeface="+mn-ea"/>
                <a:hlinkClick r:id="rId3"/>
              </a:rPr>
              <a:t>cafod.org.uk</a:t>
            </a:r>
            <a:endParaRPr lang="en-GB" sz="2800" b="1" dirty="0">
              <a:solidFill>
                <a:srgbClr val="0070C0"/>
              </a:solidFill>
              <a:latin typeface="Arial" charset="0"/>
              <a:ea typeface="+mn-ea"/>
            </a:endParaRPr>
          </a:p>
          <a:p>
            <a:pPr algn="ctr" eaLnBrk="1" hangingPunct="1">
              <a:defRPr/>
            </a:pPr>
            <a:r>
              <a:rPr lang="en-GB" sz="2800" b="1" dirty="0">
                <a:solidFill>
                  <a:srgbClr val="0070C0"/>
                </a:solidFill>
                <a:latin typeface="Arial" charset="0"/>
                <a:ea typeface="+mn-ea"/>
                <a:hlinkClick r:id="rId4"/>
              </a:rPr>
              <a:t>fairtrade.org.uk</a:t>
            </a:r>
            <a:endParaRPr lang="en-GB" sz="2800" b="1" dirty="0">
              <a:solidFill>
                <a:srgbClr val="0070C0"/>
              </a:solidFill>
              <a:latin typeface="Arial" charset="0"/>
              <a:ea typeface="+mn-ea"/>
            </a:endParaRPr>
          </a:p>
          <a:p>
            <a:pPr algn="ctr" eaLnBrk="1" hangingPunct="1">
              <a:defRPr/>
            </a:pPr>
            <a:r>
              <a:rPr lang="en-GB" b="1" dirty="0">
                <a:solidFill>
                  <a:srgbClr val="0070C0"/>
                </a:solidFill>
                <a:latin typeface="Arial" charset="0"/>
                <a:ea typeface="+mn-ea"/>
                <a:hlinkClick r:id="rId5"/>
              </a:rPr>
              <a:t>picturemyworld.cafod.org.uk/fairtrade</a:t>
            </a:r>
            <a:r>
              <a:rPr lang="en-GB" sz="2800" b="1" dirty="0">
                <a:solidFill>
                  <a:srgbClr val="0070C0"/>
                </a:solidFill>
                <a:latin typeface="Arial" charset="0"/>
                <a:ea typeface="+mn-ea"/>
                <a:hlinkClick r:id="rId5"/>
              </a:rPr>
              <a:t>/</a:t>
            </a:r>
            <a:endParaRPr lang="en-GB" sz="2800" b="1" dirty="0">
              <a:solidFill>
                <a:srgbClr val="0070C0"/>
              </a:solidFill>
              <a:latin typeface="Arial" charset="0"/>
              <a:ea typeface="+mn-ea"/>
            </a:endParaRPr>
          </a:p>
          <a:p>
            <a:pPr algn="ctr" eaLnBrk="1" hangingPunct="1">
              <a:defRPr/>
            </a:pPr>
            <a:endParaRPr lang="en-GB" sz="2800" b="1" dirty="0">
              <a:latin typeface="Arial" charset="0"/>
              <a:ea typeface="+mn-ea"/>
            </a:endParaRPr>
          </a:p>
          <a:p>
            <a:pPr algn="ctr" eaLnBrk="1" hangingPunct="1">
              <a:defRPr/>
            </a:pPr>
            <a:endParaRPr lang="en-GB" sz="3200" b="1" dirty="0">
              <a:latin typeface="Arial" charset="0"/>
              <a:ea typeface="+mn-ea"/>
            </a:endParaRPr>
          </a:p>
          <a:p>
            <a:pPr algn="ctr" eaLnBrk="1" hangingPunct="1">
              <a:defRPr/>
            </a:pPr>
            <a:endParaRPr lang="en-GB" sz="3200" b="1" dirty="0">
              <a:latin typeface="Arial" charset="0"/>
              <a:ea typeface="+mn-ea"/>
            </a:endParaRPr>
          </a:p>
          <a:p>
            <a:pPr algn="ctr" eaLnBrk="1" hangingPunct="1">
              <a:defRPr/>
            </a:pPr>
            <a:endParaRPr lang="en-GB" sz="3200" b="1" dirty="0">
              <a:latin typeface="Arial" charset="0"/>
              <a:ea typeface="+mn-ea"/>
            </a:endParaRPr>
          </a:p>
          <a:p>
            <a:pPr algn="ctr" eaLnBrk="1" hangingPunct="1">
              <a:defRPr/>
            </a:pPr>
            <a:endParaRPr lang="en-GB" sz="3200" b="1" dirty="0">
              <a:latin typeface="Arial" charset="0"/>
              <a:ea typeface="+mn-ea"/>
            </a:endParaRPr>
          </a:p>
        </p:txBody>
      </p:sp>
      <p:pic>
        <p:nvPicPr>
          <p:cNvPr id="33797" name="Picture 5">
            <a:hlinkClick r:id="" action="ppaction://noaction">
              <a:snd r:embed="rId6" name="typ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3190875"/>
            <a:ext cx="2874963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1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38927" y="4643421"/>
            <a:ext cx="2447925" cy="1511300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panose="020B0604020202020204" pitchFamily="34" charset="0"/>
              </a:rPr>
              <a:t>Sorry, click to </a:t>
            </a:r>
            <a:br>
              <a:rPr lang="en-GB" altLang="en-US" sz="2400" b="1">
                <a:latin typeface="Arial" panose="020B0604020202020204" pitchFamily="34" charset="0"/>
              </a:rPr>
            </a:br>
            <a:r>
              <a:rPr lang="en-GB" altLang="en-US" sz="2400" b="1">
                <a:latin typeface="Arial" panose="020B0604020202020204" pitchFamily="34" charset="0"/>
              </a:rPr>
              <a:t>try again</a:t>
            </a:r>
          </a:p>
        </p:txBody>
      </p:sp>
      <p:sp>
        <p:nvSpPr>
          <p:cNvPr id="4100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714900" y="4643421"/>
            <a:ext cx="2447925" cy="1511300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Arial" panose="020B0604020202020204" pitchFamily="34" charset="0"/>
              </a:rPr>
              <a:t>Show me the</a:t>
            </a:r>
            <a:br>
              <a:rPr lang="en-GB" altLang="en-US" sz="2400" b="1" dirty="0">
                <a:latin typeface="Arial" panose="020B0604020202020204" pitchFamily="34" charset="0"/>
              </a:rPr>
            </a:br>
            <a:r>
              <a:rPr lang="en-GB" altLang="en-US" sz="2400" b="1" dirty="0">
                <a:latin typeface="Arial" panose="020B0604020202020204" pitchFamily="34" charset="0"/>
              </a:rPr>
              <a:t>right answer</a:t>
            </a:r>
          </a:p>
        </p:txBody>
      </p:sp>
      <p:pic>
        <p:nvPicPr>
          <p:cNvPr id="5" name="Picture 4" descr="http://www.christianaid.org.uk/Images/Fairtrade-logo_tcm15-759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095" y="1104439"/>
            <a:ext cx="2461805" cy="288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719571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203575" y="4797425"/>
            <a:ext cx="2232025" cy="1439863"/>
          </a:xfrm>
          <a:prstGeom prst="actionButtonForwardNex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3" name="AutoShape 4"/>
          <p:cNvSpPr>
            <a:spLocks noChangeArrowheads="1"/>
          </p:cNvSpPr>
          <p:nvPr/>
        </p:nvSpPr>
        <p:spPr bwMode="auto">
          <a:xfrm>
            <a:off x="539750" y="549275"/>
            <a:ext cx="8064500" cy="2879725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i="1" dirty="0">
                <a:latin typeface="Arial" panose="020B0604020202020204" pitchFamily="34" charset="0"/>
              </a:rPr>
              <a:t>Correct!</a:t>
            </a:r>
            <a:r>
              <a:rPr lang="en-GB" altLang="en-US" dirty="0">
                <a:latin typeface="Arial" panose="020B0604020202020204" pitchFamily="34" charset="0"/>
              </a:rPr>
              <a:t> </a:t>
            </a:r>
            <a:br>
              <a:rPr lang="en-GB" altLang="en-US" dirty="0">
                <a:latin typeface="Arial" panose="020B0604020202020204" pitchFamily="34" charset="0"/>
              </a:rPr>
            </a:br>
            <a:r>
              <a:rPr lang="en-GB" altLang="en-US" dirty="0">
                <a:latin typeface="Arial" panose="020B0604020202020204" pitchFamily="34" charset="0"/>
              </a:rPr>
              <a:t>Fairtrade Fortnight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dirty="0">
                <a:latin typeface="Arial" panose="020B0604020202020204" pitchFamily="34" charset="0"/>
              </a:rPr>
              <a:t> is always during two weeks in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dirty="0">
                <a:latin typeface="Arial" panose="020B0604020202020204" pitchFamily="34" charset="0"/>
              </a:rPr>
              <a:t>in February and</a:t>
            </a:r>
            <a:br>
              <a:rPr lang="en-GB" altLang="en-US" dirty="0">
                <a:latin typeface="Arial" panose="020B0604020202020204" pitchFamily="34" charset="0"/>
              </a:rPr>
            </a:br>
            <a:r>
              <a:rPr lang="en-GB" altLang="en-US" dirty="0">
                <a:latin typeface="Arial" panose="020B0604020202020204" pitchFamily="34" charset="0"/>
              </a:rPr>
              <a:t>March</a:t>
            </a:r>
          </a:p>
        </p:txBody>
      </p:sp>
      <p:pic>
        <p:nvPicPr>
          <p:cNvPr id="6149" name="Picture 5" descr="football FT 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431" y="-445921"/>
            <a:ext cx="221615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7466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2587 -0.23865 L 0.31198 0.35348 L -0.38403 0.83889 L -0.12865 -0.23634 L -0.82083 0.5588 L 0.3059 -0.23634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892" y="5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539750" y="549275"/>
            <a:ext cx="8064500" cy="1439863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sz="3600">
                <a:latin typeface="Arial" charset="0"/>
                <a:ea typeface="+mn-ea"/>
              </a:rPr>
              <a:t>How many products have the </a:t>
            </a:r>
            <a:br>
              <a:rPr lang="en-GB" sz="3600">
                <a:latin typeface="Arial" charset="0"/>
                <a:ea typeface="+mn-ea"/>
              </a:rPr>
            </a:br>
            <a:r>
              <a:rPr lang="en-GB" sz="3600">
                <a:latin typeface="Arial" charset="0"/>
                <a:ea typeface="+mn-ea"/>
              </a:rPr>
              <a:t>Fairtrade mark?</a:t>
            </a:r>
          </a:p>
        </p:txBody>
      </p:sp>
      <p:sp>
        <p:nvSpPr>
          <p:cNvPr id="6147" name="AutoShape 3">
            <a:hlinkClick r:id="" action="ppaction://hlinkshowjump?jump=nextslide" highlightClick="1">
              <a:snd r:embed="rId2" name="cwdaaaAah.wav"/>
            </a:hlinkClick>
          </p:cNvPr>
          <p:cNvSpPr>
            <a:spLocks noChangeArrowheads="1"/>
          </p:cNvSpPr>
          <p:nvPr/>
        </p:nvSpPr>
        <p:spPr bwMode="auto">
          <a:xfrm>
            <a:off x="611188" y="2492375"/>
            <a:ext cx="3744912" cy="1728788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Under 500</a:t>
            </a:r>
          </a:p>
        </p:txBody>
      </p:sp>
      <p:sp>
        <p:nvSpPr>
          <p:cNvPr id="6148" name="AutoShape 4">
            <a:hlinkClick r:id="" action="ppaction://hlinkshowjump?jump=nextslide" highlightClick="1">
              <a:snd r:embed="rId2" name="cwdaaaAah.wav"/>
            </a:hlinkClick>
          </p:cNvPr>
          <p:cNvSpPr>
            <a:spLocks noChangeArrowheads="1"/>
          </p:cNvSpPr>
          <p:nvPr/>
        </p:nvSpPr>
        <p:spPr bwMode="auto">
          <a:xfrm>
            <a:off x="4787900" y="2492375"/>
            <a:ext cx="3744913" cy="1728788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Over 2,500</a:t>
            </a:r>
          </a:p>
        </p:txBody>
      </p:sp>
      <p:sp>
        <p:nvSpPr>
          <p:cNvPr id="6149" name="AutoShape 5">
            <a:hlinkClick r:id="" action="ppaction://hlinkshowjump?jump=nextslide" highlightClick="1">
              <a:snd r:embed="rId2" name="cwdaaaAah.wav"/>
            </a:hlinkClick>
          </p:cNvPr>
          <p:cNvSpPr>
            <a:spLocks noChangeArrowheads="1"/>
          </p:cNvSpPr>
          <p:nvPr/>
        </p:nvSpPr>
        <p:spPr bwMode="auto">
          <a:xfrm>
            <a:off x="611188" y="4437063"/>
            <a:ext cx="3744912" cy="1728787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Nearly 3,000</a:t>
            </a:r>
          </a:p>
        </p:txBody>
      </p:sp>
      <p:sp>
        <p:nvSpPr>
          <p:cNvPr id="6150" name="AutoShape 6">
            <a:hlinkClick r:id="rId3" action="ppaction://hlinksldjump" highlightClick="1">
              <a:snd r:embed="rId4" name="crowdapplause.wav"/>
            </a:hlinkClick>
          </p:cNvPr>
          <p:cNvSpPr>
            <a:spLocks noChangeArrowheads="1"/>
          </p:cNvSpPr>
          <p:nvPr/>
        </p:nvSpPr>
        <p:spPr bwMode="auto">
          <a:xfrm>
            <a:off x="4787900" y="4437063"/>
            <a:ext cx="3744913" cy="1728787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Over 4,500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323" y="46038"/>
            <a:ext cx="1602979" cy="160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9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61612" y="4643421"/>
            <a:ext cx="2520950" cy="1511300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panose="020B0604020202020204" pitchFamily="34" charset="0"/>
              </a:rPr>
              <a:t>Sorry, click to</a:t>
            </a:r>
            <a:br>
              <a:rPr lang="en-GB" altLang="en-US" sz="2400" b="1">
                <a:latin typeface="Arial" panose="020B0604020202020204" pitchFamily="34" charset="0"/>
              </a:rPr>
            </a:br>
            <a:r>
              <a:rPr lang="en-GB" altLang="en-US" sz="2400" b="1">
                <a:latin typeface="Arial" panose="020B0604020202020204" pitchFamily="34" charset="0"/>
              </a:rPr>
              <a:t>try again</a:t>
            </a:r>
          </a:p>
        </p:txBody>
      </p:sp>
      <p:sp>
        <p:nvSpPr>
          <p:cNvPr id="717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686024" y="4643421"/>
            <a:ext cx="2447925" cy="1511300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Arial" panose="020B0604020202020204" pitchFamily="34" charset="0"/>
              </a:rPr>
              <a:t>Show me the</a:t>
            </a:r>
            <a:br>
              <a:rPr lang="en-GB" altLang="en-US" sz="2400" b="1" dirty="0">
                <a:latin typeface="Arial" panose="020B0604020202020204" pitchFamily="34" charset="0"/>
              </a:rPr>
            </a:br>
            <a:r>
              <a:rPr lang="en-GB" altLang="en-US" sz="2400" b="1" dirty="0">
                <a:latin typeface="Arial" panose="020B0604020202020204" pitchFamily="34" charset="0"/>
              </a:rPr>
              <a:t>right answer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38" y="1325963"/>
            <a:ext cx="3106723" cy="311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6253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203575" y="4797425"/>
            <a:ext cx="2232025" cy="1439863"/>
          </a:xfrm>
          <a:prstGeom prst="actionButtonForwardNex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539750" y="549275"/>
            <a:ext cx="8135938" cy="360045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r>
              <a:rPr lang="en-GB" sz="3600" b="1" i="1" dirty="0">
                <a:latin typeface="Arial" charset="0"/>
                <a:ea typeface="+mn-ea"/>
              </a:rPr>
              <a:t>Correct!</a:t>
            </a:r>
            <a:r>
              <a:rPr lang="en-GB" sz="3600" dirty="0">
                <a:latin typeface="Arial" charset="0"/>
                <a:ea typeface="+mn-ea"/>
              </a:rPr>
              <a:t> </a:t>
            </a:r>
            <a:br>
              <a:rPr lang="en-GB" sz="3600" dirty="0">
                <a:latin typeface="Arial" charset="0"/>
                <a:ea typeface="+mn-ea"/>
              </a:rPr>
            </a:br>
            <a:r>
              <a:rPr lang="en-GB" sz="3600" dirty="0">
                <a:latin typeface="Arial" charset="0"/>
                <a:ea typeface="+mn-ea"/>
              </a:rPr>
              <a:t>There are over </a:t>
            </a:r>
            <a:br>
              <a:rPr lang="en-GB" sz="3600" dirty="0">
                <a:latin typeface="Arial" charset="0"/>
                <a:ea typeface="+mn-ea"/>
              </a:rPr>
            </a:br>
            <a:r>
              <a:rPr lang="en-GB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4,500</a:t>
            </a:r>
            <a:r>
              <a:rPr lang="en-GB" sz="3600" dirty="0">
                <a:latin typeface="Arial" charset="0"/>
                <a:ea typeface="+mn-ea"/>
              </a:rPr>
              <a:t> products</a:t>
            </a:r>
            <a:br>
              <a:rPr lang="en-GB" sz="3600" dirty="0">
                <a:latin typeface="Arial" charset="0"/>
                <a:ea typeface="+mn-ea"/>
              </a:rPr>
            </a:br>
            <a:r>
              <a:rPr lang="en-GB" sz="3600" dirty="0">
                <a:latin typeface="Arial" charset="0"/>
                <a:ea typeface="+mn-ea"/>
              </a:rPr>
              <a:t>certified with the Fairtrade mark in the</a:t>
            </a:r>
            <a:br>
              <a:rPr lang="en-GB" sz="3600" dirty="0">
                <a:latin typeface="Arial" charset="0"/>
                <a:ea typeface="+mn-ea"/>
              </a:rPr>
            </a:br>
            <a:r>
              <a:rPr lang="en-GB" sz="3600" dirty="0">
                <a:latin typeface="Arial" charset="0"/>
                <a:ea typeface="+mn-ea"/>
              </a:rPr>
              <a:t>UK and the number is still growing!</a:t>
            </a:r>
          </a:p>
          <a:p>
            <a:pPr eaLnBrk="1" hangingPunct="1">
              <a:defRPr/>
            </a:pPr>
            <a:endParaRPr lang="en-GB" sz="3600" dirty="0">
              <a:latin typeface="Arial" charset="0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021" y="3346015"/>
            <a:ext cx="1602979" cy="160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8842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72 0.10949 L -0.11372 0.10972 L -0.22292 0.11111 C -0.22657 0.11135 -0.23021 0.1125 -0.23351 0.11297 C -0.24358 0.11366 -0.25365 0.11412 -0.26372 0.11459 C -0.27691 0.11621 -0.29358 0.11922 -0.30591 0.11459 C -0.30799 0.11389 -0.30677 0.1088 -0.30712 0.10579 C -0.30764 0.08843 -0.30764 0.07084 -0.30851 0.05324 C -0.30851 0.05139 -0.3092 0.04954 -0.3099 0.04792 C -0.31285 0.04005 -0.31129 0.04422 -0.31632 0.04097 C -0.32743 0.03357 -0.30903 0.04005 -0.3323 0.03565 C -0.33438 0.03519 -0.33664 0.03449 -0.33872 0.0338 C -0.3415 0.03334 -0.3441 0.03287 -0.3467 0.03218 C -0.34844 0.03172 -0.35018 0.03056 -0.35191 0.03033 C -0.36806 0.0294 -0.38455 0.02917 -0.40052 0.02871 C -0.44792 0.02454 -0.44827 0.02292 -0.50209 0.02685 C -0.50591 0.02709 -0.50973 0.02963 -0.51372 0.03033 C -0.51858 0.03125 -0.52344 0.03148 -0.52813 0.03218 C -0.53039 0.03264 -0.53247 0.03357 -0.53473 0.0338 C -0.55105 0.03588 -0.58351 0.03912 -0.58351 0.03935 C -0.58455 0.04352 -0.5849 0.0463 -0.58733 0.04977 C -0.58855 0.05116 -0.59011 0.05209 -0.59132 0.05324 C -0.5915 0.05579 -0.59341 0.08426 -0.59393 0.08843 C -0.59393 0.08866 -0.59723 0.10139 -0.59792 0.10417 C -0.60174 0.11922 -0.59601 0.09514 -0.60052 0.11991 C -0.60139 0.12361 -0.60313 0.13056 -0.60313 0.13079 C -0.61407 0.12986 -0.62518 0.1301 -0.63611 0.12871 C -0.63837 0.12847 -0.64045 0.12639 -0.64271 0.12523 C -0.64393 0.12454 -0.64532 0.12361 -0.64653 0.12338 C -0.65052 0.12246 -0.65452 0.12222 -0.65851 0.12176 C -0.66111 0.1206 -0.66355 0.11852 -0.66632 0.11806 L -0.6783 0.11644 C -0.6816 0.11574 -0.68525 0.11505 -0.68872 0.11459 C -0.70139 0.1132 -0.72691 0.11111 -0.72691 0.11135 C -0.73664 0.11158 -0.76302 0.11065 -0.77813 0.11459 C -0.78177 0.11551 -0.78525 0.1169 -0.78872 0.11806 C -0.79045 0.11875 -0.79219 0.11968 -0.79393 0.11991 C -0.79705 0.1206 -0.80018 0.12084 -0.80313 0.12176 C -0.80677 0.12269 -0.81007 0.125 -0.81372 0.12523 C -0.8448 0.12732 -0.90712 0.12871 -0.90712 0.12894 L -0.91094 0.13056 L -0.89532 0.13056 " pathEditMode="relative" rAng="0" ptsTypes="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517525" y="600075"/>
            <a:ext cx="8064500" cy="1439863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sz="3600">
                <a:latin typeface="Arial" charset="0"/>
                <a:ea typeface="+mn-ea"/>
              </a:rPr>
              <a:t>Who set up the Fairtrade Foundation?</a:t>
            </a:r>
          </a:p>
        </p:txBody>
      </p:sp>
      <p:sp>
        <p:nvSpPr>
          <p:cNvPr id="9219" name="AutoShape 3">
            <a:hlinkClick r:id="" action="ppaction://hlinkshowjump?jump=nextslide" highlightClick="1">
              <a:snd r:embed="rId2" name="cwdaaaAah.wav"/>
            </a:hlinkClick>
          </p:cNvPr>
          <p:cNvSpPr>
            <a:spLocks noChangeArrowheads="1"/>
          </p:cNvSpPr>
          <p:nvPr/>
        </p:nvSpPr>
        <p:spPr bwMode="auto">
          <a:xfrm>
            <a:off x="611188" y="2492375"/>
            <a:ext cx="3744912" cy="1728788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The Trade Justice</a:t>
            </a:r>
            <a:br>
              <a:rPr lang="en-GB" altLang="en-US" sz="2400">
                <a:latin typeface="Arial" panose="020B0604020202020204" pitchFamily="34" charset="0"/>
              </a:rPr>
            </a:br>
            <a:r>
              <a:rPr lang="en-GB" altLang="en-US" sz="2400">
                <a:latin typeface="Arial" panose="020B0604020202020204" pitchFamily="34" charset="0"/>
              </a:rPr>
              <a:t>Movement</a:t>
            </a:r>
          </a:p>
        </p:txBody>
      </p:sp>
      <p:sp>
        <p:nvSpPr>
          <p:cNvPr id="9220" name="AutoShape 4">
            <a:hlinkClick r:id="rId3" action="ppaction://hlinksldjump" highlightClick="1">
              <a:snd r:embed="rId4" name="crowdapplause.wav"/>
            </a:hlinkClick>
          </p:cNvPr>
          <p:cNvSpPr>
            <a:spLocks noChangeArrowheads="1"/>
          </p:cNvSpPr>
          <p:nvPr/>
        </p:nvSpPr>
        <p:spPr bwMode="auto">
          <a:xfrm>
            <a:off x="4787900" y="2492375"/>
            <a:ext cx="3744913" cy="1728788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CAFOD, Christian Aid,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Oxfam, Traidcraft and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the World Development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Movement</a:t>
            </a:r>
            <a:r>
              <a:rPr lang="en-GB" altLang="en-US" sz="24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221" name="AutoShape 5">
            <a:hlinkClick r:id="" action="ppaction://hlinkshowjump?jump=nextslide" highlightClick="1">
              <a:snd r:embed="rId2" name="cwdaaaAah.wav"/>
            </a:hlinkClick>
          </p:cNvPr>
          <p:cNvSpPr>
            <a:spLocks noChangeArrowheads="1"/>
          </p:cNvSpPr>
          <p:nvPr/>
        </p:nvSpPr>
        <p:spPr bwMode="auto">
          <a:xfrm>
            <a:off x="611188" y="4437063"/>
            <a:ext cx="3744912" cy="1728787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The Department of</a:t>
            </a:r>
            <a:br>
              <a:rPr lang="en-GB" altLang="en-US" sz="2400">
                <a:latin typeface="Arial" panose="020B0604020202020204" pitchFamily="34" charset="0"/>
              </a:rPr>
            </a:br>
            <a:r>
              <a:rPr lang="en-GB" altLang="en-US" sz="2400">
                <a:latin typeface="Arial" panose="020B0604020202020204" pitchFamily="34" charset="0"/>
              </a:rPr>
              <a:t>Trade and Industry (DTI)</a:t>
            </a:r>
          </a:p>
        </p:txBody>
      </p:sp>
      <p:sp>
        <p:nvSpPr>
          <p:cNvPr id="9222" name="AutoShape 6">
            <a:hlinkClick r:id="" action="ppaction://hlinkshowjump?jump=nextslide" highlightClick="1">
              <a:snd r:embed="rId5" name="fanfare2.wav"/>
            </a:hlinkClick>
          </p:cNvPr>
          <p:cNvSpPr>
            <a:spLocks noChangeArrowheads="1"/>
          </p:cNvSpPr>
          <p:nvPr/>
        </p:nvSpPr>
        <p:spPr bwMode="auto">
          <a:xfrm>
            <a:off x="4787900" y="4437063"/>
            <a:ext cx="3744913" cy="1728787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The Queen</a:t>
            </a:r>
          </a:p>
        </p:txBody>
      </p:sp>
      <p:pic>
        <p:nvPicPr>
          <p:cNvPr id="9223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7815">
            <a:off x="7767638" y="1587500"/>
            <a:ext cx="126841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4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00660" y="4544761"/>
            <a:ext cx="2449512" cy="1511300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Arial" panose="020B0604020202020204" pitchFamily="34" charset="0"/>
              </a:rPr>
              <a:t>Sorry, click to</a:t>
            </a:r>
            <a:br>
              <a:rPr lang="en-GB" altLang="en-US" sz="2400" b="1" dirty="0">
                <a:latin typeface="Arial" panose="020B0604020202020204" pitchFamily="34" charset="0"/>
              </a:rPr>
            </a:br>
            <a:r>
              <a:rPr lang="en-GB" altLang="en-US" sz="2400" b="1" dirty="0">
                <a:latin typeface="Arial" panose="020B0604020202020204" pitchFamily="34" charset="0"/>
              </a:rPr>
              <a:t>try again</a:t>
            </a:r>
          </a:p>
        </p:txBody>
      </p:sp>
      <p:sp>
        <p:nvSpPr>
          <p:cNvPr id="1024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839243" y="4544761"/>
            <a:ext cx="2447925" cy="1511300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Arial" panose="020B0604020202020204" pitchFamily="34" charset="0"/>
              </a:rPr>
              <a:t>Show me the</a:t>
            </a:r>
            <a:br>
              <a:rPr lang="en-GB" altLang="en-US" sz="2400" b="1" dirty="0">
                <a:latin typeface="Arial" panose="020B0604020202020204" pitchFamily="34" charset="0"/>
              </a:rPr>
            </a:br>
            <a:r>
              <a:rPr lang="en-GB" altLang="en-US" sz="2400" b="1" dirty="0">
                <a:latin typeface="Arial" panose="020B0604020202020204" pitchFamily="34" charset="0"/>
              </a:rPr>
              <a:t>right answer</a:t>
            </a:r>
          </a:p>
        </p:txBody>
      </p:sp>
      <p:pic>
        <p:nvPicPr>
          <p:cNvPr id="1024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0782">
            <a:off x="3524662" y="1604893"/>
            <a:ext cx="2500429" cy="257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21407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fod">
  <a:themeElements>
    <a:clrScheme name="">
      <a:dk1>
        <a:srgbClr val="003F47"/>
      </a:dk1>
      <a:lt1>
        <a:srgbClr val="FFFFFF"/>
      </a:lt1>
      <a:dk2>
        <a:srgbClr val="047AAE"/>
      </a:dk2>
      <a:lt2>
        <a:srgbClr val="435608"/>
      </a:lt2>
      <a:accent1>
        <a:srgbClr val="98BB0E"/>
      </a:accent1>
      <a:accent2>
        <a:srgbClr val="047AAE"/>
      </a:accent2>
      <a:accent3>
        <a:srgbClr val="FFFFFF"/>
      </a:accent3>
      <a:accent4>
        <a:srgbClr val="00343B"/>
      </a:accent4>
      <a:accent5>
        <a:srgbClr val="CADAAA"/>
      </a:accent5>
      <a:accent6>
        <a:srgbClr val="036E9D"/>
      </a:accent6>
      <a:hlink>
        <a:srgbClr val="003F47"/>
      </a:hlink>
      <a:folHlink>
        <a:srgbClr val="019894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81873"/>
        </a:dk2>
        <a:lt2>
          <a:srgbClr val="E5E6C3"/>
        </a:lt2>
        <a:accent1>
          <a:srgbClr val="01688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9C4"/>
        </a:accent5>
        <a:accent6>
          <a:srgbClr val="2D2D8A"/>
        </a:accent6>
        <a:hlink>
          <a:srgbClr val="B5B518"/>
        </a:hlink>
        <a:folHlink>
          <a:srgbClr val="AD4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3E4E"/>
        </a:dk1>
        <a:lt1>
          <a:srgbClr val="FFFFFF"/>
        </a:lt1>
        <a:dk2>
          <a:srgbClr val="0070AD"/>
        </a:dk2>
        <a:lt2>
          <a:srgbClr val="808080"/>
        </a:lt2>
        <a:accent1>
          <a:srgbClr val="96B426"/>
        </a:accent1>
        <a:accent2>
          <a:srgbClr val="0070AD"/>
        </a:accent2>
        <a:accent3>
          <a:srgbClr val="FFFFFF"/>
        </a:accent3>
        <a:accent4>
          <a:srgbClr val="003441"/>
        </a:accent4>
        <a:accent5>
          <a:srgbClr val="C9D6AC"/>
        </a:accent5>
        <a:accent6>
          <a:srgbClr val="00659C"/>
        </a:accent6>
        <a:hlink>
          <a:srgbClr val="003E4E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225</TotalTime>
  <Words>350</Words>
  <Application>Microsoft Office PowerPoint</Application>
  <PresentationFormat>On-screen Show (4:3)</PresentationFormat>
  <Paragraphs>129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MS PGothic</vt:lpstr>
      <vt:lpstr>Arial</vt:lpstr>
      <vt:lpstr>Times</vt:lpstr>
      <vt:lpstr>Times New Roman</vt:lpstr>
      <vt:lpstr>Trebuchet MS</vt:lpstr>
      <vt:lpstr>Verdana</vt:lpstr>
      <vt:lpstr>cafod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CAFOD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Katie Thilthorpe</dc:creator>
  <cp:keywords/>
  <dc:description/>
  <cp:lastModifiedBy>john mannix</cp:lastModifiedBy>
  <cp:revision>13</cp:revision>
  <cp:lastPrinted>2007-05-25T15:49:55Z</cp:lastPrinted>
  <dcterms:created xsi:type="dcterms:W3CDTF">2016-02-19T11:23:58Z</dcterms:created>
  <dcterms:modified xsi:type="dcterms:W3CDTF">2018-03-08T19:15:28Z</dcterms:modified>
  <cp:category/>
</cp:coreProperties>
</file>