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111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481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29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18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74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432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447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58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977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05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66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55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062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547931"/>
              </p:ext>
            </p:extLst>
          </p:nvPr>
        </p:nvGraphicFramePr>
        <p:xfrm>
          <a:off x="161923" y="279318"/>
          <a:ext cx="9601202" cy="691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3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93759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sng" dirty="0" smtClean="0">
                          <a:latin typeface="SassoonPrimaryInfant" pitchFamily="2" charset="0"/>
                        </a:rPr>
                        <a:t>Number and Place Value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SassoonPrimaryInfant" pitchFamily="2" charset="0"/>
                        </a:rPr>
                        <a:t>Count from 0 in multiples of 4, 8, 50 and 100; find 10 or 100 more or less than a given number.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SassoonPrimaryInfant" pitchFamily="2" charset="0"/>
                        </a:rPr>
                        <a:t>Recognise the place value of each digit in a three-digit number (hundreds, tens, ones).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SassoonPrimaryInfant" pitchFamily="2" charset="0"/>
                        </a:rPr>
                        <a:t>Compare and order numbers up to 1000.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SassoonPrimaryInfant" pitchFamily="2" charset="0"/>
                        </a:rPr>
                        <a:t>Identify, represent and estimate numbers using different representations.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SassoonPrimaryInfant" pitchFamily="2" charset="0"/>
                        </a:rPr>
                        <a:t>Read and write numbers up to 1000 in numerals and in words.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SassoonPrimaryInfant" pitchFamily="2" charset="0"/>
                        </a:rPr>
                        <a:t>Solve number problems and practical problems involving these ideas.</a:t>
                      </a:r>
                      <a:endParaRPr lang="en-GB" sz="1100" dirty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u="sng" dirty="0" smtClean="0">
                          <a:latin typeface="SassoonPrimaryInfant" pitchFamily="2" charset="0"/>
                        </a:rPr>
                        <a:t>Addition and Subtraction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SassoonPrimaryInfant" pitchFamily="2" charset="0"/>
                        </a:rPr>
                        <a:t>Add and subtract numbers mentally, including:</a:t>
                      </a:r>
                    </a:p>
                    <a:p>
                      <a:pPr marL="628650" lvl="1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SassoonPrimaryInfant" pitchFamily="2" charset="0"/>
                        </a:rPr>
                        <a:t>a three-digit number and ones</a:t>
                      </a:r>
                    </a:p>
                    <a:p>
                      <a:pPr marL="628650" lvl="1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SassoonPrimaryInfant" pitchFamily="2" charset="0"/>
                        </a:rPr>
                        <a:t>a three-digit number and tens</a:t>
                      </a:r>
                    </a:p>
                    <a:p>
                      <a:pPr marL="628650" lvl="1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SassoonPrimaryInfant" pitchFamily="2" charset="0"/>
                        </a:rPr>
                        <a:t>a three-digit number and hundreds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SassoonPrimaryInfant" pitchFamily="2" charset="0"/>
                        </a:rPr>
                        <a:t>Add and subtract numbers with up to three digits, using formal written methods of columnar addition and subtraction.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SassoonPrimaryInfant" pitchFamily="2" charset="0"/>
                        </a:rPr>
                        <a:t>Estimate the answer to a calculation and use inverse operations to check answers.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SassoonPrimaryInfant" pitchFamily="2" charset="0"/>
                        </a:rPr>
                        <a:t>Solve problems, including missing number problems, using number facts, place value, and more complex addition and subtraction.</a:t>
                      </a:r>
                      <a:endParaRPr lang="en-US" sz="1100" baseline="0" dirty="0" smtClean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u="sng" dirty="0" smtClean="0">
                          <a:latin typeface="SassoonPrimaryInfant" pitchFamily="2" charset="0"/>
                        </a:rPr>
                        <a:t>Fractions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SassoonPrimaryInfant" pitchFamily="2" charset="0"/>
                        </a:rPr>
                        <a:t>Recognise, count up and down in tenths; recognise that tenths arise from dividing an object into 10 equal parts and in dividing one-digit numbers or quantities by 10.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SassoonPrimaryInfant" pitchFamily="2" charset="0"/>
                        </a:rPr>
                        <a:t>Recognise, find and write fractions of a discrete set of objects: unit fractions and non-unit fractions with small denominators.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SassoonPrimaryInfant" pitchFamily="2" charset="0"/>
                        </a:rPr>
                        <a:t>Recognise and use fractions as numbers: unit fractions and non-unit fractions with small denominators.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SassoonPrimaryInfant" pitchFamily="2" charset="0"/>
                        </a:rPr>
                        <a:t>Recognise and show, using diagrams, equivalent fractions with small denominators.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SassoonPrimaryInfant" pitchFamily="2" charset="0"/>
                        </a:rPr>
                        <a:t>Add and subtract fractions with the same denominator within one whole [for example, 5/7 + 1/7 = 6/7].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SassoonPrimaryInfant" pitchFamily="2" charset="0"/>
                        </a:rPr>
                        <a:t>Compare and order unit fractions, and fractions with the same denominators.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SassoonPrimaryInfant" pitchFamily="2" charset="0"/>
                        </a:rPr>
                        <a:t>Solve problems that involve all of the above.</a:t>
                      </a:r>
                      <a:endParaRPr lang="en-GB" sz="1100" dirty="0" smtClean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3380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sng" dirty="0" smtClean="0">
                          <a:latin typeface="SassoonPrimaryInfant" pitchFamily="2" charset="0"/>
                        </a:rPr>
                        <a:t>Statistics</a:t>
                      </a:r>
                      <a:endParaRPr lang="en-GB" sz="1100" b="1" u="sng" baseline="0" dirty="0" smtClean="0">
                        <a:latin typeface="SassoonPrimaryInfant" pitchFamily="2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SassoonPrimaryInfant" pitchFamily="2" charset="0"/>
                        </a:rPr>
                        <a:t>Order interpret and present data using bar charts, pictograms and tables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SassoonPrimaryInfant" pitchFamily="2" charset="0"/>
                        </a:rPr>
                        <a:t>Solve one-step and two-step questions [for example, ‘How many more?’ and ‘How many fewer?’] using information presented in scaled bar charts and pictograms and tables.</a:t>
                      </a:r>
                    </a:p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u="sng" dirty="0" smtClean="0">
                          <a:latin typeface="SassoonPrimaryInfant" pitchFamily="2" charset="0"/>
                        </a:rPr>
                        <a:t>Multiplication</a:t>
                      </a:r>
                      <a:r>
                        <a:rPr lang="en-GB" sz="1100" b="1" u="sng" baseline="0" dirty="0" smtClean="0">
                          <a:latin typeface="SassoonPrimaryInfant" pitchFamily="2" charset="0"/>
                        </a:rPr>
                        <a:t> and Division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SassoonPrimaryInfant" pitchFamily="2" charset="0"/>
                        </a:rPr>
                        <a:t>Recall and use multiplication and division facts for the 3, 4 and 8 multiplication tables.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SassoonPrimaryInfant" pitchFamily="2" charset="0"/>
                        </a:rPr>
                        <a:t>Write and calculate mathematical statements for multiplication and division using the multiplication tables that they know, including for two-digit numbers times one-digit numbers, using mental and progressing to formal written methods.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SassoonPrimaryInfant" pitchFamily="2" charset="0"/>
                        </a:rPr>
                        <a:t>Solve problems, including missing number problems, involving multiplication and division, including positive integer scaling problems and correspondence problems in which n objects are connected to m objects.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525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u="sng" dirty="0" smtClean="0">
                          <a:latin typeface="SassoonPrimaryInfant" pitchFamily="2" charset="0"/>
                        </a:rPr>
                        <a:t>Measures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Measure, compare, add and subtract: lengths (m/cm/mm); mass (kg/g); volume/capacity (l/ml).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Measure the perimeter of simple 2-D shapes.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Add and subtract amounts of money to give change, using both £ and p in practical contexts.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Tell and write the time from an analogue clock, including using Roman numerals from I to XII, and 12-hour and 24-hour clocks.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Estimate and read time with increasing accuracy to the nearest minute; record and compare time in terms of seconds, minutes and hours; use vocabulary such as o’clock, a.m./p.m., morning, afternoon, noon and midnight.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Know the number of seconds in a minute and the number of days in each month, year and leap year.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Compare durations of events [for example to calculate the time taken by particular events or tasks].</a:t>
                      </a:r>
                      <a:endParaRPr lang="en-US" sz="1000" baseline="0" dirty="0" smtClean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u="sng" dirty="0" smtClean="0">
                          <a:latin typeface="SassoonPrimaryInfant" pitchFamily="2" charset="0"/>
                        </a:rPr>
                        <a:t>Geometry: Properties of Shapes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SassoonPrimaryInfant" pitchFamily="2" charset="0"/>
                        </a:rPr>
                        <a:t>Draw 2-D shapes and make 3-D shapes using modelling materials; recognise 3-D shapes in different orientations and describe them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SassoonPrimaryInfant" pitchFamily="2" charset="0"/>
                        </a:rPr>
                        <a:t>Recognise angles as a property of shape or a description of a turn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SassoonPrimaryInfant" pitchFamily="2" charset="0"/>
                        </a:rPr>
                        <a:t>Identify right angles, recognise that two right angles make a half-turn, three make three quarters of a turn and four a complete turn; identify whether angles are greater than or less than a right angle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SassoonPrimaryInfant" pitchFamily="2" charset="0"/>
                        </a:rPr>
                        <a:t>Identify horizontal and vertical lines and pairs of perpendicular and parallel lines.</a:t>
                      </a:r>
                      <a:endParaRPr lang="en-GB" sz="1100" dirty="0">
                        <a:latin typeface="SassoonPrimaryInfant" pitchFamily="2" charset="0"/>
                      </a:endParaRPr>
                    </a:p>
                    <a:p>
                      <a:pPr marL="0" indent="0" algn="r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latin typeface="SassoonPrimaryInfant" pitchFamily="2" charset="0"/>
                        </a:rPr>
                        <a:t>***</a:t>
                      </a:r>
                      <a:endParaRPr lang="en-GB" sz="1100" dirty="0" smtClean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724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1512</TotalTime>
  <Words>673</Words>
  <Application>Microsoft Office PowerPoint</Application>
  <PresentationFormat>A4 Paper (210x297 mm)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SassoonPrimaryInfant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Chihab</dc:creator>
  <cp:lastModifiedBy>Head Teacher</cp:lastModifiedBy>
  <cp:revision>21</cp:revision>
  <dcterms:created xsi:type="dcterms:W3CDTF">2017-08-17T18:42:54Z</dcterms:created>
  <dcterms:modified xsi:type="dcterms:W3CDTF">2021-03-26T15:32:20Z</dcterms:modified>
</cp:coreProperties>
</file>