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9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7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8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8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7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7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3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B393-5649-4AB3-A2E6-7C05CF453D1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0B41-86B3-402C-B89D-638380D2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9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588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DIGESTION –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Basic 40" panose="02000505000000020003" pitchFamily="50" charset="0"/>
              </a:rPr>
              <a:t>You will learn to </a:t>
            </a:r>
            <a:r>
              <a:rPr lang="en-GB" sz="1400" dirty="0">
                <a:latin typeface="Letter-join Basic 40" panose="02000505000000020003" pitchFamily="50" charset="0"/>
              </a:rPr>
              <a:t>d</a:t>
            </a:r>
            <a:r>
              <a:rPr lang="en-GB" sz="1400" dirty="0" smtClean="0">
                <a:latin typeface="Letter-join Basic 40" panose="02000505000000020003" pitchFamily="50" charset="0"/>
              </a:rPr>
              <a:t>escribe </a:t>
            </a:r>
            <a:r>
              <a:rPr lang="en-GB" sz="1400" dirty="0">
                <a:latin typeface="Letter-join Basic 40" panose="02000505000000020003" pitchFamily="50" charset="0"/>
              </a:rPr>
              <a:t>the simple functions of the basic parts of the digestive system in humans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Basic 40" panose="02000505000000020003" pitchFamily="50" charset="0"/>
              </a:rPr>
              <a:t>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-join Basic 40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4897"/>
              </p:ext>
            </p:extLst>
          </p:nvPr>
        </p:nvGraphicFramePr>
        <p:xfrm>
          <a:off x="0" y="692525"/>
          <a:ext cx="5791200" cy="4434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461999664"/>
                    </a:ext>
                  </a:extLst>
                </a:gridCol>
                <a:gridCol w="4354286">
                  <a:extLst>
                    <a:ext uri="{9D8B030D-6E8A-4147-A177-3AD203B41FA5}">
                      <a16:colId xmlns:a16="http://schemas.microsoft.com/office/drawing/2014/main" val="2836224189"/>
                    </a:ext>
                  </a:extLst>
                </a:gridCol>
              </a:tblGrid>
              <a:tr h="323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Letter-join Plus 40" panose="02000505000000020003" pitchFamily="50" charset="0"/>
                        </a:rPr>
                        <a:t>Key Vocabulary</a:t>
                      </a: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24061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Digest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Break down food so it can be used by the body.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38787"/>
                  </a:ext>
                </a:extLst>
              </a:tr>
              <a:tr h="2294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Oesophagus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A muscular tube which moves food from the mouth to the stomach. 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22566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Stomach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An organ in the digestive system where food is broken down with stomach acid and by being churned around.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12415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Small intestine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Part of the intestine where nutrients are absorbed into the body.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90718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Large intestine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Part of the intestine where water is absorbed from remaining waste food. Faeces are formed in the large intestine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Rectum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Letter-join Basic 40" panose="02000505000000020003" pitchFamily="50" charset="0"/>
                        </a:rPr>
                        <a:t>Part of the digestive system where faeces are stored before leaving the body through the anus. 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95517"/>
                  </a:ext>
                </a:extLst>
              </a:tr>
              <a:tr h="4493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99790"/>
                  </a:ext>
                </a:extLst>
              </a:tr>
              <a:tr h="3636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latin typeface="Letter-join Plus 40" panose="02000505000000020003" pitchFamily="50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31940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72833"/>
                  </a:ext>
                </a:extLst>
              </a:tr>
              <a:tr h="254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134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9908" y="689567"/>
            <a:ext cx="6392092" cy="4216539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-228600" algn="ctr">
              <a:buAutoNum type="arabicPeriod"/>
            </a:pPr>
            <a:r>
              <a:rPr lang="en-GB" sz="1400" b="1" dirty="0" smtClean="0">
                <a:latin typeface="Letter-join Plus 40" panose="02000505000000020003" pitchFamily="50" charset="0"/>
              </a:rPr>
              <a:t>To know the parts of the digestive system and to describe the digestive system</a:t>
            </a:r>
            <a:endParaRPr lang="en-GB" sz="1400" b="1" dirty="0" smtClean="0">
              <a:latin typeface="Letter-join Plus 40" panose="02000505000000020003" pitchFamily="50" charset="0"/>
            </a:endParaRPr>
          </a:p>
          <a:p>
            <a:pPr lvl="0" indent="-228600" algn="ctr">
              <a:buAutoNum type="arabicPeriod"/>
            </a:pPr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08" y="3826401"/>
            <a:ext cx="5791200" cy="3031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Letter-join Plus 40" panose="02000505000000020003" pitchFamily="50" charset="0"/>
              </a:rPr>
              <a:t>2. </a:t>
            </a:r>
            <a:r>
              <a:rPr lang="en-GB" sz="1400" b="1" dirty="0" smtClean="0">
                <a:latin typeface="Letter-join Plus 40" panose="02000505000000020003" pitchFamily="50" charset="0"/>
              </a:rPr>
              <a:t>To describe the function of the oesophagus in the digestive system</a:t>
            </a:r>
            <a:endParaRPr lang="en-GB" sz="14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100" b="1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r>
              <a:rPr lang="en-GB" sz="1400" dirty="0"/>
              <a:t>	</a:t>
            </a:r>
            <a:r>
              <a:rPr lang="en-GB" sz="1400" dirty="0" smtClean="0"/>
              <a:t>	</a:t>
            </a:r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908" y="4919375"/>
            <a:ext cx="6400800" cy="1908215"/>
          </a:xfrm>
          <a:prstGeom prst="rect">
            <a:avLst/>
          </a:prstGeom>
          <a:solidFill>
            <a:srgbClr val="00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latin typeface="Letter-join Plus 40" panose="02000505000000020003" pitchFamily="50" charset="0"/>
              </a:rPr>
              <a:t>3. To describe the function of the stomach</a:t>
            </a:r>
            <a:r>
              <a:rPr lang="en-GB" sz="1400" b="1" dirty="0" smtClean="0">
                <a:latin typeface="Letter-join Plus 40" panose="02000505000000020003" pitchFamily="50" charset="0"/>
              </a:rPr>
              <a:t>.</a:t>
            </a:r>
          </a:p>
          <a:p>
            <a:pPr lvl="0" algn="ctr"/>
            <a:endParaRPr lang="en-GB" sz="14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4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4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4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4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400" b="1" dirty="0">
              <a:latin typeface="Letter-join Plus 40" panose="02000505000000020003" pitchFamily="50" charset="0"/>
            </a:endParaRPr>
          </a:p>
          <a:p>
            <a:pPr lvl="0" algn="ctr"/>
            <a:r>
              <a:rPr lang="en-GB" sz="1400" b="1" dirty="0" smtClean="0">
                <a:latin typeface="Letter-join Plus 40" panose="02000505000000020003" pitchFamily="50" charset="0"/>
              </a:rPr>
              <a:t> </a:t>
            </a:r>
            <a:endParaRPr lang="en-GB" sz="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3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3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</p:txBody>
      </p:sp>
      <p:sp>
        <p:nvSpPr>
          <p:cNvPr id="25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4" descr="See the source image"/>
          <p:cNvSpPr>
            <a:spLocks noChangeAspect="1" noChangeArrowheads="1"/>
          </p:cNvSpPr>
          <p:nvPr/>
        </p:nvSpPr>
        <p:spPr bwMode="auto">
          <a:xfrm>
            <a:off x="307975" y="-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09" y="1019628"/>
            <a:ext cx="5460274" cy="361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4246507"/>
            <a:ext cx="2966447" cy="2454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558" y="4450014"/>
            <a:ext cx="2407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Letter-join Basic 40" panose="02000505000000020003" pitchFamily="50" charset="0"/>
              </a:rPr>
              <a:t>The oesophagus is a relatively straight </a:t>
            </a:r>
            <a:r>
              <a:rPr lang="en-GB" b="1" dirty="0">
                <a:latin typeface="Letter-join Basic 40" panose="02000505000000020003" pitchFamily="50" charset="0"/>
              </a:rPr>
              <a:t>muscular tube through which food passes from the pharynx to the stomach.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8068" y="5236167"/>
            <a:ext cx="2091526" cy="1465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8845" y="5297290"/>
            <a:ext cx="4213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 smtClean="0">
                <a:latin typeface="Letter-join Basic 40" panose="02000505000000020003" pitchFamily="50" charset="0"/>
              </a:rPr>
              <a:t>The stomach is on the upper-left area of the abdomen below the liver and next to the spleen. It stores and breaks down the foods and liquids we eat before they move to digestion</a:t>
            </a:r>
          </a:p>
        </p:txBody>
      </p:sp>
    </p:spTree>
    <p:extLst>
      <p:ext uri="{BB962C8B-B14F-4D97-AF65-F5344CB8AC3E}">
        <p14:creationId xmlns:p14="http://schemas.microsoft.com/office/powerpoint/2010/main" val="1318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588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DIGESTION –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Basic 40" panose="02000505000000020003" pitchFamily="50" charset="0"/>
              </a:rPr>
              <a:t>You will learn to </a:t>
            </a:r>
            <a:r>
              <a:rPr lang="en-GB" sz="1400" dirty="0">
                <a:latin typeface="Letter-join Basic 40" panose="02000505000000020003" pitchFamily="50" charset="0"/>
              </a:rPr>
              <a:t>d</a:t>
            </a:r>
            <a:r>
              <a:rPr lang="en-GB" sz="1400" dirty="0" smtClean="0">
                <a:latin typeface="Letter-join Basic 40" panose="02000505000000020003" pitchFamily="50" charset="0"/>
              </a:rPr>
              <a:t>escribe </a:t>
            </a:r>
            <a:r>
              <a:rPr lang="en-GB" sz="1400" dirty="0">
                <a:latin typeface="Letter-join Basic 40" panose="02000505000000020003" pitchFamily="50" charset="0"/>
              </a:rPr>
              <a:t>the simple functions of the basic parts of the digestive system in humans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Basic 40" panose="02000505000000020003" pitchFamily="50" charset="0"/>
              </a:rPr>
              <a:t>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-join Basic 40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39277"/>
            <a:ext cx="12192000" cy="92333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b="1" dirty="0">
              <a:latin typeface="Letter-join Plus 40" panose="02000505000000020003" pitchFamily="50" charset="0"/>
            </a:endParaRPr>
          </a:p>
          <a:p>
            <a:pPr lvl="0"/>
            <a:endParaRPr lang="en-GB" sz="300" b="1" dirty="0" smtClean="0">
              <a:latin typeface="Letter-join Plus 40" panose="02000505000000020003" pitchFamily="50" charset="0"/>
            </a:endParaRPr>
          </a:p>
          <a:p>
            <a:pPr lvl="0"/>
            <a:endParaRPr lang="en-GB" sz="300" dirty="0" smtClean="0">
              <a:latin typeface="Letter-join Plus 40" panose="0200050500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76298"/>
            <a:ext cx="6400800" cy="4185761"/>
          </a:xfrm>
          <a:prstGeom prst="rect">
            <a:avLst/>
          </a:prstGeom>
          <a:solidFill>
            <a:srgbClr val="00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>
                <a:latin typeface="Letter-join Plus 40" panose="02000505000000020003" pitchFamily="50" charset="0"/>
              </a:rPr>
              <a:t>5</a:t>
            </a:r>
            <a:r>
              <a:rPr lang="en-GB" sz="1400" b="1" dirty="0" smtClean="0">
                <a:latin typeface="Letter-join Plus 40" panose="02000505000000020003" pitchFamily="50" charset="0"/>
              </a:rPr>
              <a:t>. To describe the function of the large intestine in the digestive system</a:t>
            </a:r>
          </a:p>
          <a:p>
            <a:pPr lvl="0"/>
            <a:endParaRPr lang="en-GB" sz="1400" dirty="0" smtClean="0">
              <a:latin typeface="Letter-join Basic 40" panose="02000505000000020003" pitchFamily="50" charset="0"/>
            </a:endParaRPr>
          </a:p>
          <a:p>
            <a:pPr lvl="0"/>
            <a:r>
              <a:rPr lang="en-GB" sz="1400" dirty="0" smtClean="0">
                <a:latin typeface="Letter-join Basic 40" panose="02000505000000020003" pitchFamily="50" charset="0"/>
              </a:rPr>
              <a:t>The </a:t>
            </a:r>
            <a:r>
              <a:rPr lang="en-GB" sz="1400" dirty="0">
                <a:latin typeface="Letter-join Basic 40" panose="02000505000000020003" pitchFamily="50" charset="0"/>
              </a:rPr>
              <a:t>large intestine is the portion of the digestive system most responsible for absorption of water from the indigestible residue of food. </a:t>
            </a:r>
            <a:endParaRPr lang="en-GB" sz="1400" dirty="0" smtClean="0">
              <a:latin typeface="Letter-join Basic 40" panose="02000505000000020003" pitchFamily="50" charset="0"/>
            </a:endParaRPr>
          </a:p>
          <a:p>
            <a:pPr lvl="0"/>
            <a:endParaRPr lang="en-GB" sz="1400" b="1" dirty="0">
              <a:ln>
                <a:solidFill>
                  <a:schemeClr val="tx1"/>
                </a:solidFill>
              </a:ln>
              <a:latin typeface="Letter-join Basic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pPr lvl="0" algn="ctr"/>
            <a:endParaRPr lang="en-GB" sz="14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292672"/>
            <a:ext cx="6400800" cy="164660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latin typeface="Letter-join Plus 40" panose="02000505000000020003" pitchFamily="50" charset="0"/>
              </a:rPr>
              <a:t>6. To describe the digestive system</a:t>
            </a:r>
            <a:r>
              <a:rPr lang="en-GB" sz="1400" b="1" dirty="0" smtClean="0">
                <a:latin typeface="Letter-join Plus 40" panose="02000505000000020003" pitchFamily="50" charset="0"/>
              </a:rPr>
              <a:t> </a:t>
            </a:r>
            <a:endParaRPr lang="en-GB" sz="1400" dirty="0" smtClean="0">
              <a:latin typeface="Letter-join Plus 40" panose="02000505000000020003" pitchFamily="50" charset="0"/>
            </a:endParaRPr>
          </a:p>
          <a:p>
            <a:endParaRPr lang="en-GB" sz="1400" dirty="0">
              <a:latin typeface="Letter-join Plus 40" panose="02000505000000020003" pitchFamily="50" charset="0"/>
            </a:endParaRPr>
          </a:p>
          <a:p>
            <a:r>
              <a:rPr lang="en-GB" sz="1400" dirty="0" smtClean="0">
                <a:latin typeface="Letter-join Basic 40" panose="02000505000000020003" pitchFamily="50" charset="0"/>
              </a:rPr>
              <a:t>Imagine that you are a sandwich. You’re made of fluffy white bread (or wholemeal, whichever you prefer) and are filled with cheese and lettuce. Unfortunately, you’re about to be eaten. Sorry about that. You’re going to write a story describing your journey through the digestive system. Before you start, have a think about the different parts of the digestive system that you will travel through on your journey.</a:t>
            </a:r>
            <a:endParaRPr lang="en-GB" sz="1400" dirty="0" smtClean="0">
              <a:latin typeface="Letter-join Plus 40" panose="02000505000000020003" pitchFamily="50" charset="0"/>
            </a:endParaRPr>
          </a:p>
          <a:p>
            <a:endParaRPr lang="en-GB" sz="300" dirty="0">
              <a:latin typeface="Letter-join Plus 40" panose="02000505000000020003" pitchFamily="50" charset="0"/>
            </a:endParaRPr>
          </a:p>
        </p:txBody>
      </p:sp>
      <p:sp>
        <p:nvSpPr>
          <p:cNvPr id="25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4" descr="See the source image"/>
          <p:cNvSpPr>
            <a:spLocks noChangeAspect="1" noChangeArrowheads="1"/>
          </p:cNvSpPr>
          <p:nvPr/>
        </p:nvSpPr>
        <p:spPr bwMode="auto">
          <a:xfrm>
            <a:off x="307975" y="-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676298"/>
            <a:ext cx="5791200" cy="526297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>
                <a:latin typeface="Letter-join Plus 40" panose="02000505000000020003" pitchFamily="50" charset="0"/>
              </a:rPr>
              <a:t>4</a:t>
            </a:r>
            <a:r>
              <a:rPr lang="en-GB" sz="1400" b="1" dirty="0" smtClean="0">
                <a:latin typeface="Letter-join Plus 40" panose="02000505000000020003" pitchFamily="50" charset="0"/>
              </a:rPr>
              <a:t>. To describe the function of the small intestine in the digestive system </a:t>
            </a:r>
            <a:endParaRPr lang="en-GB" sz="1400" b="1" dirty="0" smtClean="0">
              <a:latin typeface="Letter-join Plus 40" panose="02000505000000020003" pitchFamily="50" charset="0"/>
            </a:endParaRPr>
          </a:p>
          <a:p>
            <a:pPr lvl="0" algn="ctr"/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/>
            <a:r>
              <a:rPr lang="en-GB" sz="1400" dirty="0">
                <a:latin typeface="Letter-join Basic 40" panose="02000505000000020003" pitchFamily="50" charset="0"/>
              </a:rPr>
              <a:t>The main functions of the small intestine are to </a:t>
            </a:r>
            <a:r>
              <a:rPr lang="en-GB" sz="1400" b="1" dirty="0">
                <a:latin typeface="Letter-join Basic 40" panose="02000505000000020003" pitchFamily="50" charset="0"/>
              </a:rPr>
              <a:t>break down, or digest, food and to absorb nutrients</a:t>
            </a:r>
            <a:r>
              <a:rPr lang="en-GB" sz="1400" dirty="0">
                <a:latin typeface="Letter-join Basic 40" panose="02000505000000020003" pitchFamily="50" charset="0"/>
              </a:rPr>
              <a:t>, such as electrolytes, vitamins and minerals. The small intestine is the most important absorbing organ in the GI tract. About 90% of nutrient absorption takes place in the small intestine. </a:t>
            </a:r>
            <a:endParaRPr lang="en-GB" sz="1400" dirty="0" smtClean="0">
              <a:latin typeface="Letter-join Basic 40" panose="02000505000000020003" pitchFamily="50" charset="0"/>
            </a:endParaRPr>
          </a:p>
          <a:p>
            <a:pPr lvl="0"/>
            <a:endParaRPr lang="en-GB" sz="1400" b="1" dirty="0">
              <a:latin typeface="Letter-join Basic 40" panose="02000505000000020003" pitchFamily="50" charset="0"/>
            </a:endParaRPr>
          </a:p>
          <a:p>
            <a:pPr lvl="0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pPr lvl="0" algn="ctr"/>
            <a:endParaRPr lang="en-GB" sz="1200" dirty="0" smtClean="0">
              <a:latin typeface="Letter-join Plus 40" panose="020005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91" y="2317071"/>
            <a:ext cx="2579418" cy="340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35" y="1624417"/>
            <a:ext cx="2183130" cy="25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384</Words>
  <Application>Microsoft Office PowerPoint</Application>
  <PresentationFormat>Widescreen</PresentationFormat>
  <Paragraphs>113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Letter-join Basic 40</vt:lpstr>
      <vt:lpstr>Letter-join Plus 40</vt:lpstr>
      <vt:lpstr>Times New Roman</vt:lpstr>
      <vt:lpstr>Office Theme</vt:lpstr>
      <vt:lpstr>PowerPoint Presentation</vt:lpstr>
      <vt:lpstr>PowerPoint Presentation</vt:lpstr>
    </vt:vector>
  </TitlesOfParts>
  <Company>St Marys Axminster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Matthews</dc:creator>
  <cp:lastModifiedBy>Louise Matthews</cp:lastModifiedBy>
  <cp:revision>8</cp:revision>
  <dcterms:created xsi:type="dcterms:W3CDTF">2023-02-06T11:57:27Z</dcterms:created>
  <dcterms:modified xsi:type="dcterms:W3CDTF">2023-02-06T13:16:13Z</dcterms:modified>
</cp:coreProperties>
</file>