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111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42243-BECF-4AEB-9EAE-C191AD72A300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7832-ED96-46D3-AB78-3559735CC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7481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42243-BECF-4AEB-9EAE-C191AD72A300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7832-ED96-46D3-AB78-3559735CC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291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42243-BECF-4AEB-9EAE-C191AD72A300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7832-ED96-46D3-AB78-3559735CC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181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42243-BECF-4AEB-9EAE-C191AD72A300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7832-ED96-46D3-AB78-3559735CC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5740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42243-BECF-4AEB-9EAE-C191AD72A300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7832-ED96-46D3-AB78-3559735CC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432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42243-BECF-4AEB-9EAE-C191AD72A300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7832-ED96-46D3-AB78-3559735CC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447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42243-BECF-4AEB-9EAE-C191AD72A300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7832-ED96-46D3-AB78-3559735CC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584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42243-BECF-4AEB-9EAE-C191AD72A300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7832-ED96-46D3-AB78-3559735CC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977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42243-BECF-4AEB-9EAE-C191AD72A300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7832-ED96-46D3-AB78-3559735CC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2051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42243-BECF-4AEB-9EAE-C191AD72A300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7832-ED96-46D3-AB78-3559735CC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5666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42243-BECF-4AEB-9EAE-C191AD72A300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7832-ED96-46D3-AB78-3559735CC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553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42243-BECF-4AEB-9EAE-C191AD72A300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57832-ED96-46D3-AB78-3559735CC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8062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352089"/>
              </p:ext>
            </p:extLst>
          </p:nvPr>
        </p:nvGraphicFramePr>
        <p:xfrm>
          <a:off x="152398" y="334848"/>
          <a:ext cx="9601202" cy="6949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194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6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79627">
                <a:tc rowSpan="2">
                  <a:txBody>
                    <a:bodyPr/>
                    <a:lstStyle/>
                    <a:p>
                      <a:pPr algn="ctr"/>
                      <a:r>
                        <a:rPr lang="en-GB" sz="1200" b="1" u="sng" dirty="0" smtClean="0">
                          <a:latin typeface="SassoonPrimaryInfant" pitchFamily="2" charset="0"/>
                        </a:rPr>
                        <a:t>Number and Place Value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SassoonPrimaryInfant" pitchFamily="2" charset="0"/>
                        </a:rPr>
                        <a:t>Count to and across 100, forwards and backwards, beginning with 0 or 1, or from any given number.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>
                          <a:latin typeface="SassoonPrimaryInfant" pitchFamily="2" charset="0"/>
                        </a:rPr>
                        <a:t>Count, read and write numbers to 100 in numerals, count in different multiples including ones, twos, fives and tens.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>
                          <a:latin typeface="SassoonPrimaryInfant" pitchFamily="2" charset="0"/>
                        </a:rPr>
                        <a:t>Given a number, identify one more and </a:t>
                      </a:r>
                      <a:r>
                        <a:rPr lang="en-US" sz="1200" smtClean="0">
                          <a:latin typeface="SassoonPrimaryInfant" pitchFamily="2" charset="0"/>
                        </a:rPr>
                        <a:t>one less.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smtClean="0">
                          <a:latin typeface="SassoonPrimaryInfant" pitchFamily="2" charset="0"/>
                        </a:rPr>
                        <a:t>Identify and represent numbers using concrete</a:t>
                      </a:r>
                      <a:r>
                        <a:rPr lang="en-GB" sz="1200" baseline="0" smtClean="0">
                          <a:latin typeface="SassoonPrimaryInfant" pitchFamily="2" charset="0"/>
                        </a:rPr>
                        <a:t> objects and pictorial representations including the number line, and use the language of: equal to, more than, less than (fewer), most, least.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smtClean="0">
                          <a:latin typeface="SassoonPrimaryInfant" pitchFamily="2" charset="0"/>
                        </a:rPr>
                        <a:t>Read and write numbers from 1 to 20 in digits and words.</a:t>
                      </a:r>
                      <a:endParaRPr lang="en-GB" sz="1200" dirty="0">
                        <a:latin typeface="SassoonPrimaryInfan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GB" sz="1200" b="1" u="sng" dirty="0" smtClean="0">
                          <a:latin typeface="SassoonPrimaryInfant" pitchFamily="2" charset="0"/>
                        </a:rPr>
                        <a:t>Addition and Subtraction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>
                          <a:latin typeface="SassoonPrimaryInfant" pitchFamily="2" charset="0"/>
                        </a:rPr>
                        <a:t>Read, write and interpret mathematical statements involving addition (+), subtraction (-) and equals (=) signs.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>
                          <a:latin typeface="SassoonPrimaryInfant" pitchFamily="2" charset="0"/>
                        </a:rPr>
                        <a:t>Represent and use number bonds and related subtraction facts within 20.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>
                          <a:latin typeface="SassoonPrimaryInfant" pitchFamily="2" charset="0"/>
                        </a:rPr>
                        <a:t>Add and subtract one-digit and two-digit numbers to 20 (9 + 9, 18 - 9), including zero.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>
                          <a:latin typeface="SassoonPrimaryInfant" pitchFamily="2" charset="0"/>
                        </a:rPr>
                        <a:t>Solve simple one-step problems that involve addition and subtraction, using concrete objects and pictorial representations, and missing number problems.</a:t>
                      </a:r>
                      <a:endParaRPr lang="en-GB" sz="1200" dirty="0">
                        <a:latin typeface="SassoonPrimaryInfan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 smtClean="0">
                          <a:latin typeface="SassoonPrimaryInfant" pitchFamily="2" charset="0"/>
                        </a:rPr>
                        <a:t>Multiplication</a:t>
                      </a:r>
                      <a:r>
                        <a:rPr lang="en-GB" sz="1200" b="1" u="sng" baseline="0" dirty="0" smtClean="0">
                          <a:latin typeface="SassoonPrimaryInfant" pitchFamily="2" charset="0"/>
                        </a:rPr>
                        <a:t> and Division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>
                          <a:latin typeface="SassoonPrimaryInfant" pitchFamily="2" charset="0"/>
                        </a:rPr>
                        <a:t>Solve simple one-step problems involving multiplication and division, calculating the answer using concrete objects, pictorial representations and arrays with the support of the teacher.</a:t>
                      </a:r>
                      <a:endParaRPr lang="en-GB" sz="1200" dirty="0" smtClean="0">
                        <a:latin typeface="SassoonPrimaryInfant" pitchFamily="2" charset="0"/>
                      </a:endParaRPr>
                    </a:p>
                    <a:p>
                      <a:pPr algn="ctr"/>
                      <a:endParaRPr lang="en-GB" sz="1000" dirty="0">
                        <a:latin typeface="SassoonPrimaryInfan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967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 smtClean="0">
                          <a:latin typeface="SassoonPrimaryInfant" pitchFamily="2" charset="0"/>
                        </a:rPr>
                        <a:t>Fractions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>
                          <a:latin typeface="SassoonPrimaryInfant" pitchFamily="2" charset="0"/>
                        </a:rPr>
                        <a:t>Recognise, find and name a half as one of two equal parts of an object, shape or quantity.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>
                          <a:latin typeface="SassoonPrimaryInfant" pitchFamily="2" charset="0"/>
                        </a:rPr>
                        <a:t>Recognise, find and name a quarter as one of four equal parts of an object, shape or quantity.</a:t>
                      </a:r>
                      <a:endParaRPr lang="en-GB" sz="1200" dirty="0" smtClean="0">
                        <a:latin typeface="SassoonPrimaryInfan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92047"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GB" sz="1200" b="1" u="sng" smtClean="0">
                          <a:latin typeface="SassoonPrimaryInfant" pitchFamily="2" charset="0"/>
                        </a:rPr>
                        <a:t>Measures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smtClean="0">
                          <a:latin typeface="SassoonPrimaryInfant" pitchFamily="2" charset="0"/>
                        </a:rPr>
                        <a:t>Compare, describe and solve practical problems for:</a:t>
                      </a:r>
                    </a:p>
                    <a:p>
                      <a:pPr marL="628650" lvl="1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smtClean="0">
                          <a:latin typeface="SassoonPrimaryInfant" pitchFamily="2" charset="0"/>
                        </a:rPr>
                        <a:t>Lengths and heights (e.g. long/short, longer/shorter, tall/short, double/half)</a:t>
                      </a:r>
                    </a:p>
                    <a:p>
                      <a:pPr marL="628650" lvl="1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smtClean="0">
                          <a:latin typeface="SassoonPrimaryInfant" pitchFamily="2" charset="0"/>
                        </a:rPr>
                        <a:t>Mass</a:t>
                      </a:r>
                      <a:r>
                        <a:rPr lang="en-GB" sz="1200" baseline="0" smtClean="0">
                          <a:latin typeface="SassoonPrimaryInfant" pitchFamily="2" charset="0"/>
                        </a:rPr>
                        <a:t> or weight (e.g. heavy/light, heavier than, lighter than)</a:t>
                      </a:r>
                    </a:p>
                    <a:p>
                      <a:pPr marL="628650" lvl="1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smtClean="0">
                          <a:latin typeface="SassoonPrimaryInfant" pitchFamily="2" charset="0"/>
                        </a:rPr>
                        <a:t>Capacity/volume (full/empty, more than, less than, quarter)</a:t>
                      </a:r>
                    </a:p>
                    <a:p>
                      <a:pPr marL="628650" lvl="1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smtClean="0">
                          <a:latin typeface="SassoonPrimaryInfant" pitchFamily="2" charset="0"/>
                        </a:rPr>
                        <a:t>Time (quicker, slower, earlier, later)</a:t>
                      </a:r>
                      <a:endParaRPr lang="en-GB" sz="1200" baseline="0" dirty="0" smtClean="0">
                        <a:latin typeface="SassoonPrimaryInfant" pitchFamily="2" charset="0"/>
                      </a:endParaRP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smtClean="0">
                          <a:latin typeface="SassoonPrimaryInfant" pitchFamily="2" charset="0"/>
                        </a:rPr>
                        <a:t>Measure and begin to record the following:</a:t>
                      </a:r>
                    </a:p>
                    <a:p>
                      <a:pPr marL="628650" lvl="1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smtClean="0">
                          <a:latin typeface="SassoonPrimaryInfant" pitchFamily="2" charset="0"/>
                        </a:rPr>
                        <a:t>Lengths and heights</a:t>
                      </a:r>
                    </a:p>
                    <a:p>
                      <a:pPr marL="628650" lvl="1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smtClean="0">
                          <a:latin typeface="SassoonPrimaryInfant" pitchFamily="2" charset="0"/>
                        </a:rPr>
                        <a:t>Mass/weight</a:t>
                      </a:r>
                    </a:p>
                    <a:p>
                      <a:pPr marL="628650" lvl="1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smtClean="0">
                          <a:latin typeface="SassoonPrimaryInfant" pitchFamily="2" charset="0"/>
                        </a:rPr>
                        <a:t>Capacity and volume</a:t>
                      </a:r>
                    </a:p>
                    <a:p>
                      <a:pPr marL="628650" lvl="1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smtClean="0">
                          <a:latin typeface="SassoonPrimaryInfant" pitchFamily="2" charset="0"/>
                        </a:rPr>
                        <a:t>Time (hours, minutes, seconds)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smtClean="0">
                          <a:latin typeface="SassoonPrimaryInfant" pitchFamily="2" charset="0"/>
                        </a:rPr>
                        <a:t>Recognise and know the value of different denominations of coins and notes.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smtClean="0">
                          <a:latin typeface="SassoonPrimaryInfant" pitchFamily="2" charset="0"/>
                        </a:rPr>
                        <a:t>Sequence events in chronological order using language such as: before and after, next, first, today, yesterday, tomorrow, morning, afternoon and evening.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smtClean="0">
                          <a:latin typeface="SassoonPrimaryInfant" pitchFamily="2" charset="0"/>
                        </a:rPr>
                        <a:t>Recognise and use language relating to dates, including days of the week, weeks, months and years.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smtClean="0">
                          <a:latin typeface="SassoonPrimaryInfant" pitchFamily="2" charset="0"/>
                        </a:rPr>
                        <a:t>Tell the time to the hour and half past the hour and draw the hands on a clock face to show these times.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u="sng" dirty="0" smtClean="0">
                          <a:latin typeface="SassoonPrimaryInfant" pitchFamily="2" charset="0"/>
                        </a:rPr>
                        <a:t>Geometry: Properties of Shapes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>
                          <a:latin typeface="SassoonPrimaryInfant" pitchFamily="2" charset="0"/>
                        </a:rPr>
                        <a:t>Recognise and name common 2-D and 3-D shapes, including:</a:t>
                      </a:r>
                    </a:p>
                    <a:p>
                      <a:pPr marL="628650" lvl="1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>
                          <a:latin typeface="SassoonPrimaryInfant" pitchFamily="2" charset="0"/>
                        </a:rPr>
                        <a:t>2-D shapes (e.g. rectangles (including squares), circles and triangles).</a:t>
                      </a:r>
                    </a:p>
                    <a:p>
                      <a:pPr marL="628650" lvl="1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>
                          <a:latin typeface="SassoonPrimaryInfant" pitchFamily="2" charset="0"/>
                        </a:rPr>
                        <a:t>3-D shapes (e.g. cuboids (including cubes), pyramids and spheres).</a:t>
                      </a:r>
                    </a:p>
                    <a:p>
                      <a:pPr algn="ctr"/>
                      <a:endParaRPr lang="en-GB" sz="1200" dirty="0">
                        <a:latin typeface="SassoonPrimaryInfan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23781"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u="sng" dirty="0" smtClean="0">
                          <a:latin typeface="SassoonPrimaryInfant" pitchFamily="2" charset="0"/>
                        </a:rPr>
                        <a:t>Geometry:</a:t>
                      </a:r>
                      <a:r>
                        <a:rPr lang="en-GB" sz="1200" b="1" u="sng" baseline="0" dirty="0" smtClean="0">
                          <a:latin typeface="SassoonPrimaryInfant" pitchFamily="2" charset="0"/>
                        </a:rPr>
                        <a:t> Position, Direction and Motion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>
                          <a:latin typeface="SassoonPrimaryInfant" pitchFamily="2" charset="0"/>
                        </a:rPr>
                        <a:t>Order and arrange combinations of objects and shapes in patterns.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>
                          <a:latin typeface="SassoonPrimaryInfant" pitchFamily="2" charset="0"/>
                        </a:rPr>
                        <a:t>Describe position, directions and movements, including half, quarter and three-quarter turns.</a:t>
                      </a:r>
                      <a:endParaRPr lang="en-GB" sz="1200" dirty="0" smtClean="0">
                        <a:latin typeface="SassoonPrimaryInfant" pitchFamily="2" charset="0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GB" sz="1200" dirty="0" smtClean="0">
                        <a:latin typeface="SassoonPrimaryInfant" pitchFamily="2" charset="0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GB" sz="1200" dirty="0" smtClean="0">
                        <a:latin typeface="SassoonPrimaryInfant" pitchFamily="2" charset="0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GB" sz="1200" dirty="0" smtClean="0">
                        <a:latin typeface="SassoonPrimaryInfant" pitchFamily="2" charset="0"/>
                      </a:endParaRPr>
                    </a:p>
                    <a:p>
                      <a:pPr marL="0" indent="0" algn="r">
                        <a:buFont typeface="Arial" panose="020B0604020202020204" pitchFamily="34" charset="0"/>
                        <a:buNone/>
                      </a:pPr>
                      <a:r>
                        <a:rPr lang="en-GB" sz="1200" dirty="0" smtClean="0">
                          <a:latin typeface="SassoonPrimaryInfant" pitchFamily="2" charset="0"/>
                        </a:rPr>
                        <a:t>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9936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1512</TotalTime>
  <Words>506</Words>
  <Application>Microsoft Office PowerPoint</Application>
  <PresentationFormat>A4 Paper (210x297 mm)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SassoonPrimaryInfant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Barbara Chihab</dc:creator>
  <cp:lastModifiedBy>Head Teacher</cp:lastModifiedBy>
  <cp:revision>21</cp:revision>
  <dcterms:created xsi:type="dcterms:W3CDTF">2017-08-17T18:42:54Z</dcterms:created>
  <dcterms:modified xsi:type="dcterms:W3CDTF">2021-03-26T15:31:30Z</dcterms:modified>
</cp:coreProperties>
</file>