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111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481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291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181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740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432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447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584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977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051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666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553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062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507036"/>
              </p:ext>
            </p:extLst>
          </p:nvPr>
        </p:nvGraphicFramePr>
        <p:xfrm>
          <a:off x="161923" y="179070"/>
          <a:ext cx="9601202" cy="6736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38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4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82832">
                <a:tc rowSpan="2">
                  <a:txBody>
                    <a:bodyPr/>
                    <a:lstStyle/>
                    <a:p>
                      <a:pPr algn="ctr"/>
                      <a:r>
                        <a:rPr lang="en-GB" sz="1050" b="1" u="sng" dirty="0" smtClean="0">
                          <a:latin typeface="SassoonPrimaryInfant" pitchFamily="2" charset="0"/>
                        </a:rPr>
                        <a:t>Number and Place Value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>
                          <a:latin typeface="SassoonPrimaryInfant" pitchFamily="2" charset="0"/>
                        </a:rPr>
                        <a:t>Count in multiples of 6, 7, 9, 25 and 1000.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>
                          <a:latin typeface="SassoonPrimaryInfant" pitchFamily="2" charset="0"/>
                        </a:rPr>
                        <a:t>Find 1000 more or less than a given number.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>
                          <a:latin typeface="SassoonPrimaryInfant" pitchFamily="2" charset="0"/>
                        </a:rPr>
                        <a:t>Count backwards through zero to include negative numbers.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>
                          <a:latin typeface="SassoonPrimaryInfant" pitchFamily="2" charset="0"/>
                        </a:rPr>
                        <a:t>Recognise the place value of each digit in a four-digit number (thousands, hundreds, tens, and ones).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>
                          <a:latin typeface="SassoonPrimaryInfant" pitchFamily="2" charset="0"/>
                        </a:rPr>
                        <a:t>Order and compare numbers beyond 1000.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>
                          <a:latin typeface="SassoonPrimaryInfant" pitchFamily="2" charset="0"/>
                        </a:rPr>
                        <a:t>Identify, represent and estimate numbers using different representations.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>
                          <a:latin typeface="SassoonPrimaryInfant" pitchFamily="2" charset="0"/>
                        </a:rPr>
                        <a:t>Round any number to the nearest 10, 100 or 1000.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>
                          <a:latin typeface="SassoonPrimaryInfant" pitchFamily="2" charset="0"/>
                        </a:rPr>
                        <a:t>Solve number and practical problems that involve all of the above and with increasingly large positive numbers.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>
                          <a:latin typeface="SassoonPrimaryInfant" pitchFamily="2" charset="0"/>
                        </a:rPr>
                        <a:t>Read Roman numerals to 100 (I to C) and know that over time, the numeral system changed to include the concept of zero and place value.</a:t>
                      </a:r>
                      <a:endParaRPr lang="en-GB" sz="1050" dirty="0"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u="sng" dirty="0" smtClean="0">
                          <a:latin typeface="SassoonPrimaryInfant" pitchFamily="2" charset="0"/>
                        </a:rPr>
                        <a:t>Addition and Subtraction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>
                          <a:latin typeface="SassoonPrimaryInfant" pitchFamily="2" charset="0"/>
                        </a:rPr>
                        <a:t>Add and subtract numbers with up to 4 digits using the formal written methods of columnar addition and subtraction where appropriate.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>
                          <a:latin typeface="SassoonPrimaryInfant" pitchFamily="2" charset="0"/>
                        </a:rPr>
                        <a:t>Estimate and use inverse operations to check answers to a calculation.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>
                          <a:latin typeface="SassoonPrimaryInfant" pitchFamily="2" charset="0"/>
                        </a:rPr>
                        <a:t>Solve addition and subtraction two-step problems in contexts, deciding which operations and methods to use and why.</a:t>
                      </a:r>
                      <a:endParaRPr lang="en-US" sz="1050" baseline="0" dirty="0" smtClean="0"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100" b="1" u="sng" dirty="0" smtClean="0">
                          <a:latin typeface="SassoonPrimaryInfant" pitchFamily="2" charset="0"/>
                        </a:rPr>
                        <a:t>Fractions, including Decimals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>
                          <a:latin typeface="SassoonPrimaryInfant" pitchFamily="2" charset="0"/>
                        </a:rPr>
                        <a:t>Recognise, recognise and show, using diagrams, families of common equivalent fractions.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>
                          <a:latin typeface="SassoonPrimaryInfant" pitchFamily="2" charset="0"/>
                        </a:rPr>
                        <a:t>Count up and down in hundredths; recognise that hundredths arise when dividing an object by one hundred and dividing tenths by ten.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>
                          <a:latin typeface="SassoonPrimaryInfant" pitchFamily="2" charset="0"/>
                        </a:rPr>
                        <a:t>Solve problems involving increasingly harder fractions to calculate quantities, and fractions to divide quantities, including non-unit fractions where the answer is a whole number.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>
                          <a:latin typeface="SassoonPrimaryInfant" pitchFamily="2" charset="0"/>
                        </a:rPr>
                        <a:t>Add and subtract fractions with the same denominator.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>
                          <a:latin typeface="SassoonPrimaryInfant" pitchFamily="2" charset="0"/>
                        </a:rPr>
                        <a:t>Recognise and write decimal equivalents of any number of tenths or hundredths.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>
                          <a:latin typeface="SassoonPrimaryInfant" pitchFamily="2" charset="0"/>
                        </a:rPr>
                        <a:t>Recognise and write decimal equivalents to </a:t>
                      </a:r>
                    </a:p>
                    <a:p>
                      <a:pPr marL="628650" lvl="1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>
                          <a:latin typeface="SassoonPrimaryInfant" pitchFamily="2" charset="0"/>
                        </a:rPr>
                        <a:t>¼, ½, ¾.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>
                          <a:latin typeface="SassoonPrimaryInfant" pitchFamily="2" charset="0"/>
                        </a:rPr>
                        <a:t>Find the effect of dividing a one- or two-digit number by 10 and 100, identifying the value of the digits in the answer as ones, tenths and hundredths.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>
                          <a:latin typeface="SassoonPrimaryInfant" pitchFamily="2" charset="0"/>
                        </a:rPr>
                        <a:t>Round decimals with one decimal place to the nearest whole number.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>
                          <a:latin typeface="SassoonPrimaryInfant" pitchFamily="2" charset="0"/>
                        </a:rPr>
                        <a:t>Compare numbers with the same number of decimal places up to two decimal places.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>
                          <a:latin typeface="SassoonPrimaryInfant" pitchFamily="2" charset="0"/>
                        </a:rPr>
                        <a:t>Solve simple measure and money problems involving fractions and decimals to two decimal places.</a:t>
                      </a:r>
                      <a:endParaRPr lang="en-GB" sz="1050" dirty="0" smtClean="0"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519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050" b="1" u="sng" dirty="0" smtClean="0">
                          <a:latin typeface="SassoonPrimaryInfant" pitchFamily="2" charset="0"/>
                        </a:rPr>
                        <a:t>Multiplication</a:t>
                      </a:r>
                      <a:r>
                        <a:rPr lang="en-GB" sz="1050" b="1" u="sng" baseline="0" dirty="0" smtClean="0">
                          <a:latin typeface="SassoonPrimaryInfant" pitchFamily="2" charset="0"/>
                        </a:rPr>
                        <a:t> and Division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>
                          <a:latin typeface="SassoonPrimaryInfant" pitchFamily="2" charset="0"/>
                        </a:rPr>
                        <a:t>Recall multiplication and division facts for multiplication tables up to 12 × 12.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>
                          <a:latin typeface="SassoonPrimaryInfant" pitchFamily="2" charset="0"/>
                        </a:rPr>
                        <a:t>Use place value, known and derived facts to multiply and divide mentally, including: multiplying by 0 and 1; dividing by 1; multiplying together three numbers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>
                          <a:latin typeface="SassoonPrimaryInfant" pitchFamily="2" charset="0"/>
                        </a:rPr>
                        <a:t>Recognise and use factor pairs and commutativity in mental calculations.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>
                          <a:latin typeface="SassoonPrimaryInfant" pitchFamily="2" charset="0"/>
                        </a:rPr>
                        <a:t>Multiply two-digit and three-digit numbers by a one-digit number using formal written layout.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>
                          <a:latin typeface="SassoonPrimaryInfant" pitchFamily="2" charset="0"/>
                        </a:rPr>
                        <a:t>Solve problems involving multiplying and adding, including using the distributive law to multiply two digit numbers by one digit, integer scaling problems and harder correspondence problems such as n objects are connected to m objects.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2263">
                <a:tc>
                  <a:txBody>
                    <a:bodyPr/>
                    <a:lstStyle/>
                    <a:p>
                      <a:pPr algn="ctr"/>
                      <a:r>
                        <a:rPr lang="en-GB" sz="1050" b="1" u="sng" dirty="0" smtClean="0">
                          <a:latin typeface="SassoonPrimaryInfant" pitchFamily="2" charset="0"/>
                        </a:rPr>
                        <a:t>Statistics</a:t>
                      </a:r>
                      <a:endParaRPr lang="en-GB" sz="1050" b="1" u="sng" baseline="0" dirty="0" smtClean="0">
                        <a:latin typeface="SassoonPrimaryInfant" pitchFamily="2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>
                          <a:latin typeface="SassoonPrimaryInfant" pitchFamily="2" charset="0"/>
                        </a:rPr>
                        <a:t>Interpret and present discrete and continuous data using appropriate graphical methods, including bar charts and time graphs.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>
                          <a:latin typeface="SassoonPrimaryInfant" pitchFamily="2" charset="0"/>
                        </a:rPr>
                        <a:t>Solve comparison, sum and difference problems using information presented in bar charts, pictograms, tables and other graphs.</a:t>
                      </a:r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930">
                <a:tc rowSpan="2">
                  <a:txBody>
                    <a:bodyPr/>
                    <a:lstStyle/>
                    <a:p>
                      <a:pPr algn="ctr"/>
                      <a:r>
                        <a:rPr lang="en-GB" sz="1000" b="1" u="sng" dirty="0" smtClean="0">
                          <a:latin typeface="SassoonPrimaryInfant" pitchFamily="2" charset="0"/>
                        </a:rPr>
                        <a:t>Measures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SassoonPrimaryInfant" pitchFamily="2" charset="0"/>
                        </a:rPr>
                        <a:t>Convert between different units of measure [for example, </a:t>
                      </a:r>
                      <a:r>
                        <a:rPr lang="en-US" sz="1000" dirty="0" err="1" smtClean="0">
                          <a:latin typeface="SassoonPrimaryInfant" pitchFamily="2" charset="0"/>
                        </a:rPr>
                        <a:t>kilometre</a:t>
                      </a:r>
                      <a:r>
                        <a:rPr lang="en-US" sz="1000" dirty="0" smtClean="0">
                          <a:latin typeface="SassoonPrimaryInfant" pitchFamily="2" charset="0"/>
                        </a:rPr>
                        <a:t> to </a:t>
                      </a:r>
                      <a:r>
                        <a:rPr lang="en-US" sz="1000" dirty="0" err="1" smtClean="0">
                          <a:latin typeface="SassoonPrimaryInfant" pitchFamily="2" charset="0"/>
                        </a:rPr>
                        <a:t>metre</a:t>
                      </a:r>
                      <a:r>
                        <a:rPr lang="en-US" sz="1000" dirty="0" smtClean="0">
                          <a:latin typeface="SassoonPrimaryInfant" pitchFamily="2" charset="0"/>
                        </a:rPr>
                        <a:t>; hour to minute]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SassoonPrimaryInfant" pitchFamily="2" charset="0"/>
                        </a:rPr>
                        <a:t>Measure and calculate the perimeter of a rectilinear figure (including squares) in </a:t>
                      </a:r>
                      <a:r>
                        <a:rPr lang="en-US" sz="1000" dirty="0" err="1" smtClean="0">
                          <a:latin typeface="SassoonPrimaryInfant" pitchFamily="2" charset="0"/>
                        </a:rPr>
                        <a:t>centimetres</a:t>
                      </a:r>
                      <a:r>
                        <a:rPr lang="en-US" sz="1000" dirty="0" smtClean="0">
                          <a:latin typeface="SassoonPrimaryInfant" pitchFamily="2" charset="0"/>
                        </a:rPr>
                        <a:t> and </a:t>
                      </a:r>
                      <a:r>
                        <a:rPr lang="en-US" sz="1000" dirty="0" err="1" smtClean="0">
                          <a:latin typeface="SassoonPrimaryInfant" pitchFamily="2" charset="0"/>
                        </a:rPr>
                        <a:t>metres</a:t>
                      </a:r>
                      <a:r>
                        <a:rPr lang="en-US" sz="1000" dirty="0" smtClean="0">
                          <a:latin typeface="SassoonPrimaryInfant" pitchFamily="2" charset="0"/>
                        </a:rPr>
                        <a:t>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SassoonPrimaryInfant" pitchFamily="2" charset="0"/>
                        </a:rPr>
                        <a:t>Find the area of rectilinear shapes by counting squares.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SassoonPrimaryInfant" pitchFamily="2" charset="0"/>
                        </a:rPr>
                        <a:t>Estimate, compare and calculate different measures, including money in pounds and pence.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 smtClean="0">
                          <a:latin typeface="SassoonPrimaryInfant" pitchFamily="2" charset="0"/>
                        </a:rPr>
                        <a:t>Read, write and convert time between analogue and digital 12- and 24-hour clocks.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 smtClean="0">
                          <a:latin typeface="SassoonPrimaryInfant" pitchFamily="2" charset="0"/>
                        </a:rPr>
                        <a:t>Solve problems involving converting from hours to minutes; minutes to seconds; years to months; weeks to days.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u="sng" dirty="0" smtClean="0">
                          <a:latin typeface="SassoonPrimaryInfant" pitchFamily="2" charset="0"/>
                        </a:rPr>
                        <a:t>Geometry: Properties of Shapes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 smtClean="0">
                          <a:latin typeface="SassoonPrimaryInfant" pitchFamily="2" charset="0"/>
                        </a:rPr>
                        <a:t>Draw compare and classify geometric shapes, including quadrilaterals and triangles, based on their properties and sizes.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 smtClean="0">
                          <a:latin typeface="SassoonPrimaryInfant" pitchFamily="2" charset="0"/>
                        </a:rPr>
                        <a:t>Identify acute and obtuse angles and compare and order angles up to two right angles by size.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 smtClean="0">
                          <a:latin typeface="SassoonPrimaryInfant" pitchFamily="2" charset="0"/>
                        </a:rPr>
                        <a:t>Identify lines of symmetry in 2-D shapes presented in different orientations.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 smtClean="0">
                          <a:latin typeface="SassoonPrimaryInfant" pitchFamily="2" charset="0"/>
                        </a:rPr>
                        <a:t>Complete a simple symmetric figure with respect to a specific line of symmetry.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100" dirty="0" smtClean="0"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1" u="sng" dirty="0" smtClean="0">
                          <a:latin typeface="SassoonPrimaryInfant" pitchFamily="2" charset="0"/>
                        </a:rPr>
                        <a:t>Geometry:</a:t>
                      </a:r>
                      <a:r>
                        <a:rPr lang="en-GB" sz="1000" b="1" u="sng" baseline="0" dirty="0" smtClean="0">
                          <a:latin typeface="SassoonPrimaryInfant" pitchFamily="2" charset="0"/>
                        </a:rPr>
                        <a:t> Position and Direction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 smtClean="0">
                          <a:latin typeface="SassoonPrimaryInfant" pitchFamily="2" charset="0"/>
                        </a:rPr>
                        <a:t>Describe positions on a 2-D grid as coordinates in the first quadrant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 smtClean="0">
                          <a:latin typeface="SassoonPrimaryInfant" pitchFamily="2" charset="0"/>
                        </a:rPr>
                        <a:t>Describe movements between positions as translations of a given unit to the left/right and up/down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 smtClean="0">
                          <a:latin typeface="SassoonPrimaryInfant" pitchFamily="2" charset="0"/>
                        </a:rPr>
                        <a:t>Plot specified points and draw sides to complete a given polygon.</a:t>
                      </a:r>
                    </a:p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SassoonPrimaryInfant" pitchFamily="2" charset="0"/>
                        </a:rPr>
                        <a:t>****</a:t>
                      </a:r>
                      <a:endParaRPr lang="en-GB" sz="1000" dirty="0" smtClean="0"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050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1512</TotalTime>
  <Words>727</Words>
  <Application>Microsoft Office PowerPoint</Application>
  <PresentationFormat>A4 Paper (210x297 mm)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SassoonPrimaryInfant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Chihab</dc:creator>
  <cp:lastModifiedBy>Head Teacher</cp:lastModifiedBy>
  <cp:revision>21</cp:revision>
  <dcterms:created xsi:type="dcterms:W3CDTF">2017-08-17T18:42:54Z</dcterms:created>
  <dcterms:modified xsi:type="dcterms:W3CDTF">2021-03-26T15:32:51Z</dcterms:modified>
</cp:coreProperties>
</file>