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67" r:id="rId20"/>
  </p:sldIdLst>
  <p:sldSz cx="9144000" cy="6858000" type="screen4x3"/>
  <p:notesSz cx="6858000" cy="9144000"/>
  <p:embeddedFontLst>
    <p:embeddedFont>
      <p:font typeface="Twinkl" panose="020B0604020202020204" charset="0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C736"/>
    <a:srgbClr val="FFE000"/>
    <a:srgbClr val="0076B0"/>
    <a:srgbClr val="F08215"/>
    <a:srgbClr val="00A8E7"/>
    <a:srgbClr val="00649C"/>
    <a:srgbClr val="E94E13"/>
    <a:srgbClr val="18A0DB"/>
    <a:srgbClr val="DE1E5A"/>
    <a:srgbClr val="BC0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78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weather-and-seasons/early-years-seasons/early-years-all-four-seasons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weather-and-seasons/early-years-seasons/early-years-all-four-seasons" TargetMode="External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BC3A1-AAC4-4FA8-85FD-37A13C91D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62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8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Winter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Sometimes, it snows in the winter. Evie wanted to build a snowman with her Mum. Which hat do you think she should wear? </a:t>
            </a:r>
          </a:p>
          <a:p>
            <a:pPr algn="ctr">
              <a:buSzPts val="1800"/>
            </a:pPr>
            <a:endParaRPr lang="en-GB" dirty="0">
              <a:solidFill>
                <a:srgbClr val="000000"/>
              </a:solidFill>
              <a:ea typeface="Roboto"/>
              <a:cs typeface="Roboto"/>
              <a:sym typeface="Roboto"/>
            </a:endParaRPr>
          </a:p>
          <a:p>
            <a:pPr algn="ctr"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Click on the hat that you think will keep Evie warm in winter.</a:t>
            </a:r>
            <a:endParaRPr lang="en-GB" dirty="0">
              <a:solidFill>
                <a:srgbClr val="FF0000"/>
              </a:solidFill>
              <a:ea typeface="Roboto"/>
              <a:cs typeface="Roboto"/>
              <a:sym typeface="Roboto"/>
            </a:endParaRPr>
          </a:p>
          <a:p>
            <a:pPr lvl="0" algn="ctr">
              <a:buSzPts val="1800"/>
            </a:pPr>
            <a:endParaRPr lang="en-GB" dirty="0">
              <a:solidFill>
                <a:srgbClr val="FF0000"/>
              </a:solidFill>
              <a:ea typeface="Roboto"/>
              <a:cs typeface="Roboto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28B47E-6842-4CFE-8E9F-C533BB0BA6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568" y="4645312"/>
            <a:ext cx="1230739" cy="11680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70EF84-1861-4BF4-96D5-44A897BD0B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228" y="4637783"/>
            <a:ext cx="1894759" cy="11755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1473E9-CBFB-4A4F-97DC-6BE86C4FB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441" y="3112001"/>
            <a:ext cx="1187999" cy="12619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07B642-DFA1-4F24-A444-6E8A7F9CF8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887422"/>
            <a:ext cx="2081131" cy="31918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157293-4006-4B3B-BBEA-30B0397DCE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2212">
            <a:off x="2145185" y="3639908"/>
            <a:ext cx="442601" cy="40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7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Spring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7617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T</a:t>
            </a: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he season after winter is spring.</a:t>
            </a: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 The children noticed that the sun was rising earlier in the morning and it was starting to get dark later, so the evenings were lighter than in autumn and winter.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28B47E-6842-4CFE-8E9F-C533BB0BA6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54" y="2250152"/>
            <a:ext cx="2238271" cy="27716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70EF84-1861-4BF4-96D5-44A897BD0B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6854" y="4123609"/>
            <a:ext cx="1591496" cy="17964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1473E9-CBFB-4A4F-97DC-6BE86C4FB6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50" y="3635982"/>
            <a:ext cx="3621224" cy="2520050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C78FF4E-8119-417B-9F75-43BED734C303}"/>
              </a:ext>
            </a:extLst>
          </p:cNvPr>
          <p:cNvSpPr/>
          <p:nvPr/>
        </p:nvSpPr>
        <p:spPr>
          <a:xfrm>
            <a:off x="755650" y="2439662"/>
            <a:ext cx="2668334" cy="967699"/>
          </a:xfrm>
          <a:prstGeom prst="wedgeRoundRectCallout">
            <a:avLst>
              <a:gd name="adj1" fmla="val 13436"/>
              <a:gd name="adj2" fmla="val 120522"/>
              <a:gd name="adj3" fmla="val 16667"/>
            </a:avLst>
          </a:prstGeom>
          <a:solidFill>
            <a:schemeClr val="bg1"/>
          </a:solidFill>
          <a:ln w="2540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buSzPts val="14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I love flying my kite on windy days!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DA1610D3-5309-4D99-B937-BC3AA5012B7C}"/>
              </a:ext>
            </a:extLst>
          </p:cNvPr>
          <p:cNvSpPr/>
          <p:nvPr/>
        </p:nvSpPr>
        <p:spPr>
          <a:xfrm>
            <a:off x="4606199" y="4189810"/>
            <a:ext cx="1863506" cy="1708072"/>
          </a:xfrm>
          <a:prstGeom prst="wedgeRoundRectCallout">
            <a:avLst>
              <a:gd name="adj1" fmla="val 65253"/>
              <a:gd name="adj2" fmla="val -22967"/>
              <a:gd name="adj3" fmla="val 16667"/>
            </a:avLst>
          </a:prstGeom>
          <a:solidFill>
            <a:schemeClr val="bg1"/>
          </a:solidFill>
          <a:ln w="2540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buSzPts val="1400"/>
            </a:pPr>
            <a:r>
              <a:rPr lang="en-GB" dirty="0">
                <a:solidFill>
                  <a:schemeClr val="tx1"/>
                </a:solidFill>
                <a:ea typeface="Roboto"/>
                <a:cs typeface="Roboto"/>
                <a:sym typeface="Roboto"/>
              </a:rPr>
              <a:t>I can see all of the blossom twirling and swirling in </a:t>
            </a:r>
            <a:br>
              <a:rPr lang="en-GB" dirty="0">
                <a:solidFill>
                  <a:schemeClr val="tx1"/>
                </a:solidFill>
                <a:ea typeface="Roboto"/>
                <a:cs typeface="Roboto"/>
                <a:sym typeface="Roboto"/>
              </a:rPr>
            </a:br>
            <a:r>
              <a:rPr lang="en-GB" dirty="0">
                <a:solidFill>
                  <a:schemeClr val="tx1"/>
                </a:solidFill>
                <a:ea typeface="Roboto"/>
                <a:cs typeface="Roboto"/>
                <a:sym typeface="Roboto"/>
              </a:rPr>
              <a:t>the wind!</a:t>
            </a:r>
          </a:p>
        </p:txBody>
      </p:sp>
    </p:spTree>
    <p:extLst>
      <p:ext uri="{BB962C8B-B14F-4D97-AF65-F5344CB8AC3E}">
        <p14:creationId xmlns:p14="http://schemas.microsoft.com/office/powerpoint/2010/main" val="224958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70EF84-1861-4BF4-96D5-44A897BD0B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077" y="2470719"/>
            <a:ext cx="1703384" cy="11355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1473E9-CBFB-4A4F-97DC-6BE86C4FB6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060" y="1156827"/>
            <a:ext cx="879571" cy="11727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374384-30CF-43B8-B461-742B584A35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077" y="5019604"/>
            <a:ext cx="1703383" cy="12634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1FE6D6-A97D-4D7C-A783-9F0A5B1FAD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077" y="3747438"/>
            <a:ext cx="1703383" cy="113558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826145A-D768-4DD0-A0E2-6E55DF6E1385}"/>
              </a:ext>
            </a:extLst>
          </p:cNvPr>
          <p:cNvSpPr/>
          <p:nvPr/>
        </p:nvSpPr>
        <p:spPr>
          <a:xfrm>
            <a:off x="894675" y="1193916"/>
            <a:ext cx="5373741" cy="816302"/>
          </a:xfrm>
          <a:prstGeom prst="round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6"/>
                  </a:ext>
                </a:extLst>
              </a:rPr>
              <a:t>Lily went to the farm with her family. She took the school </a:t>
            </a: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8"/>
                  </a:ext>
                </a:extLst>
              </a:rPr>
              <a:t>camera with her.</a:t>
            </a:r>
            <a:r>
              <a:rPr lang="en-GB" dirty="0">
                <a:solidFill>
                  <a:srgbClr val="FF0000"/>
                </a:solidFill>
                <a:ea typeface="Roboto"/>
                <a:cs typeface="Roboto"/>
                <a:sym typeface="Roboto"/>
              </a:rPr>
              <a:t> </a:t>
            </a: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She saw lambs, chicks, calves and foals.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D57D9ED-7390-4294-AD53-A99CD00D7B55}"/>
              </a:ext>
            </a:extLst>
          </p:cNvPr>
          <p:cNvSpPr/>
          <p:nvPr/>
        </p:nvSpPr>
        <p:spPr>
          <a:xfrm>
            <a:off x="894675" y="2463045"/>
            <a:ext cx="5373741" cy="816303"/>
          </a:xfrm>
          <a:prstGeom prst="round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The children wore their wellies so that they could splash in the puddles.</a:t>
            </a:r>
            <a:endParaRPr lang="en-GB" dirty="0">
              <a:ea typeface="Roboto"/>
              <a:cs typeface="Roboto"/>
              <a:sym typeface="Roboto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6789438-783D-4B81-A739-78B25C1025FB}"/>
              </a:ext>
            </a:extLst>
          </p:cNvPr>
          <p:cNvSpPr/>
          <p:nvPr/>
        </p:nvSpPr>
        <p:spPr>
          <a:xfrm>
            <a:off x="894675" y="3727777"/>
            <a:ext cx="5373741" cy="957700"/>
          </a:xfrm>
          <a:prstGeom prst="round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They spotted bluebells growing in the woods. </a:t>
            </a:r>
          </a:p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Do you know the names of any other spring flowers?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28F748D-CE79-4248-B44D-0E09FE26F113}"/>
              </a:ext>
            </a:extLst>
          </p:cNvPr>
          <p:cNvSpPr/>
          <p:nvPr/>
        </p:nvSpPr>
        <p:spPr>
          <a:xfrm>
            <a:off x="894675" y="5182033"/>
            <a:ext cx="5373741" cy="957701"/>
          </a:xfrm>
          <a:prstGeom prst="round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US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When they were playing outside, the sun was shining and it began to rain. The children spotted a rainbow.</a:t>
            </a:r>
            <a:endParaRPr lang="en-GB" dirty="0">
              <a:ea typeface="Roboto"/>
              <a:cs typeface="Roboto"/>
              <a:sym typeface="Roboto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759961"/>
            <a:ext cx="763270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Here are some of the photos the children took in spring.</a:t>
            </a:r>
            <a:endParaRPr lang="en-GB" dirty="0">
              <a:ea typeface="Roboto"/>
              <a:cs typeface="Roboto"/>
              <a:sym typeface="Roboto"/>
              <a:extLst>
                <a:ext uri="http://customooxmlschemas.google.com/">
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</a:ext>
              </a:extLst>
            </a:endParaRPr>
          </a:p>
        </p:txBody>
      </p:sp>
    </p:spTree>
    <p:extLst>
      <p:ext uri="{BB962C8B-B14F-4D97-AF65-F5344CB8AC3E}">
        <p14:creationId xmlns:p14="http://schemas.microsoft.com/office/powerpoint/2010/main" val="93078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DFAD3B9-D075-4518-9AFE-DE160E34AB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1"/>
          <a:stretch/>
        </p:blipFill>
        <p:spPr>
          <a:xfrm>
            <a:off x="3231213" y="1965572"/>
            <a:ext cx="5247292" cy="42465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79F1FA-14F3-47F0-9921-B8780C3B7D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393" y="4893703"/>
            <a:ext cx="738989" cy="6855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94D6DE-15B2-4496-9009-27AE592E6F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4152941"/>
            <a:ext cx="2385409" cy="3373437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Spring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Lots of baby animals are born in spring. Can you help the children find the chicks?</a:t>
            </a:r>
          </a:p>
          <a:p>
            <a:pPr lvl="0" algn="ctr">
              <a:buSzPts val="1800"/>
            </a:pPr>
            <a:endParaRPr lang="en-GB" dirty="0">
              <a:solidFill>
                <a:srgbClr val="FF0000"/>
              </a:solidFill>
              <a:ea typeface="Roboto"/>
              <a:cs typeface="Roboto"/>
              <a:sym typeface="Robo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07B642-DFA1-4F24-A444-6E8A7F9CF8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04" y="4645312"/>
            <a:ext cx="870745" cy="1566794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BD22A5D-BEB2-4582-A8E3-12526127BC93}"/>
              </a:ext>
            </a:extLst>
          </p:cNvPr>
          <p:cNvSpPr/>
          <p:nvPr/>
        </p:nvSpPr>
        <p:spPr>
          <a:xfrm>
            <a:off x="589216" y="2668283"/>
            <a:ext cx="2233619" cy="1433858"/>
          </a:xfrm>
          <a:prstGeom prst="wedgeRoundRectCallout">
            <a:avLst>
              <a:gd name="adj1" fmla="val -11496"/>
              <a:gd name="adj2" fmla="val 78163"/>
              <a:gd name="adj3" fmla="val 16667"/>
            </a:avLst>
          </a:prstGeom>
          <a:solidFill>
            <a:schemeClr val="bg1"/>
          </a:solidFill>
          <a:ln w="2540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buSzPts val="14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We have lost some chicks! Click on the picture to help us find them.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5E5093-D32D-405D-91DF-DDBF06A726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264" y="4645312"/>
            <a:ext cx="864733" cy="15667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944425A-49AF-4A3D-B1F3-A5A7D41D5F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840" y="4381179"/>
            <a:ext cx="738989" cy="6855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50CBE03-44E8-4D1C-843B-A58E2CB685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440" y="5085919"/>
            <a:ext cx="738989" cy="6855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28B47E-6842-4CFE-8E9F-C533BB0BA6F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65" y="4751400"/>
            <a:ext cx="1115677" cy="1088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70EF84-1861-4BF4-96D5-44A897BD0BA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774" y="4911971"/>
            <a:ext cx="1633079" cy="6490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08B253A-0F2D-423C-A7D2-D4579593878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840" y="4194601"/>
            <a:ext cx="613845" cy="90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582B5C-3829-4041-B1D8-0E9F3AC85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647115"/>
            <a:ext cx="3616660" cy="2557396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Summer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1246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0"/>
                  </a:ext>
                </a:extLst>
              </a:rPr>
              <a:t>After spring, it is summer. It got dark very late and it was still light when the children went to bed. </a:t>
            </a:r>
            <a:endParaRPr lang="en-GB" dirty="0">
              <a:solidFill>
                <a:srgbClr val="000000"/>
              </a:solidFill>
              <a:ea typeface="Roboto"/>
              <a:cs typeface="Roboto"/>
              <a:sym typeface="Roboto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1800"/>
            </a:pPr>
            <a:endParaRPr lang="en-GB" dirty="0">
              <a:solidFill>
                <a:srgbClr val="000000"/>
              </a:solidFill>
              <a:ea typeface="Roboto"/>
              <a:cs typeface="Roboto"/>
              <a:sym typeface="Roboto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The weather was much warmer, although not every day in summer was sunny! 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C78FF4E-8119-417B-9F75-43BED734C303}"/>
              </a:ext>
            </a:extLst>
          </p:cNvPr>
          <p:cNvSpPr/>
          <p:nvPr/>
        </p:nvSpPr>
        <p:spPr>
          <a:xfrm>
            <a:off x="5476691" y="2712071"/>
            <a:ext cx="2668334" cy="1433858"/>
          </a:xfrm>
          <a:prstGeom prst="wedgeRoundRectCallout">
            <a:avLst>
              <a:gd name="adj1" fmla="val 3817"/>
              <a:gd name="adj2" fmla="val 71450"/>
              <a:gd name="adj3" fmla="val 16667"/>
            </a:avLst>
          </a:prstGeom>
          <a:solidFill>
            <a:schemeClr val="bg1"/>
          </a:solidFill>
          <a:ln w="25400">
            <a:solidFill>
              <a:srgbClr val="8CC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buSzPts val="14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I kept cool in the paddling pool. I had to wear sun cream and drink lots of water too!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DA1610D3-5309-4D99-B937-BC3AA5012B7C}"/>
              </a:ext>
            </a:extLst>
          </p:cNvPr>
          <p:cNvSpPr/>
          <p:nvPr/>
        </p:nvSpPr>
        <p:spPr>
          <a:xfrm>
            <a:off x="2126557" y="2697907"/>
            <a:ext cx="2703193" cy="1043945"/>
          </a:xfrm>
          <a:prstGeom prst="wedgeRoundRectCallout">
            <a:avLst>
              <a:gd name="adj1" fmla="val -28548"/>
              <a:gd name="adj2" fmla="val 73257"/>
              <a:gd name="adj3" fmla="val 16667"/>
            </a:avLst>
          </a:prstGeom>
          <a:solidFill>
            <a:schemeClr val="bg1"/>
          </a:solidFill>
          <a:ln w="25400">
            <a:solidFill>
              <a:srgbClr val="8CC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buSzPts val="14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We had a picnic in the park. It was really sunny and warm!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4B677D-2129-4683-9ECA-9516013B8F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41" y="4374715"/>
            <a:ext cx="2725305" cy="193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7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59961"/>
            <a:ext cx="763270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Here are some of the photos the children took in the summer.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70EF84-1861-4BF4-96D5-44A897BD0B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064" y="2436416"/>
            <a:ext cx="1770156" cy="11801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1473E9-CBFB-4A4F-97DC-6BE86C4FB6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194" y="1193916"/>
            <a:ext cx="1770156" cy="11801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374384-30CF-43B8-B461-742B584A35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064" y="4921417"/>
            <a:ext cx="1770156" cy="13374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1FE6D6-A97D-4D7C-A783-9F0A5B1FAD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064" y="3678916"/>
            <a:ext cx="1770156" cy="118167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AA510DE-2518-4C4C-BAFF-4949811F9BF1}"/>
              </a:ext>
            </a:extLst>
          </p:cNvPr>
          <p:cNvSpPr/>
          <p:nvPr/>
        </p:nvSpPr>
        <p:spPr>
          <a:xfrm>
            <a:off x="894675" y="1193916"/>
            <a:ext cx="5373741" cy="816302"/>
          </a:xfrm>
          <a:prstGeom prst="roundRect">
            <a:avLst/>
          </a:prstGeom>
          <a:solidFill>
            <a:srgbClr val="8CC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n-GB" dirty="0">
                <a:solidFill>
                  <a:schemeClr val="bg1"/>
                </a:solidFill>
                <a:ea typeface="Roboto"/>
                <a:cs typeface="Roboto"/>
                <a:sym typeface="Roboto"/>
              </a:rPr>
              <a:t>One of the children played in the paddling pool with his sisters.</a:t>
            </a:r>
            <a:endParaRPr lang="en-GB" u="sng" dirty="0">
              <a:solidFill>
                <a:schemeClr val="bg1"/>
              </a:solidFill>
              <a:ea typeface="Roboto"/>
              <a:cs typeface="Arial"/>
              <a:sym typeface="Arial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F1BCF98-B58A-44AC-94C1-73F6D3B9F861}"/>
              </a:ext>
            </a:extLst>
          </p:cNvPr>
          <p:cNvSpPr/>
          <p:nvPr/>
        </p:nvSpPr>
        <p:spPr>
          <a:xfrm>
            <a:off x="894675" y="2463045"/>
            <a:ext cx="5373741" cy="816303"/>
          </a:xfrm>
          <a:prstGeom prst="roundRect">
            <a:avLst/>
          </a:prstGeom>
          <a:solidFill>
            <a:srgbClr val="8CC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n-GB" dirty="0">
                <a:solidFill>
                  <a:schemeClr val="bg1"/>
                </a:solidFill>
                <a:ea typeface="Roboto"/>
                <a:cs typeface="Roboto"/>
                <a:sym typeface="Roboto"/>
              </a:rPr>
              <a:t>One played football at the park.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600A6A5-C6D4-4669-8FA1-696950E225A6}"/>
              </a:ext>
            </a:extLst>
          </p:cNvPr>
          <p:cNvSpPr/>
          <p:nvPr/>
        </p:nvSpPr>
        <p:spPr>
          <a:xfrm>
            <a:off x="894675" y="3732175"/>
            <a:ext cx="5373741" cy="957700"/>
          </a:xfrm>
          <a:prstGeom prst="roundRect">
            <a:avLst/>
          </a:prstGeom>
          <a:solidFill>
            <a:srgbClr val="8CC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solidFill>
                  <a:schemeClr val="bg1"/>
                </a:solidFill>
                <a:ea typeface="Roboto"/>
                <a:cs typeface="Roboto"/>
                <a:sym typeface="Roboto"/>
              </a:rPr>
              <a:t>The children grew tomatoes at school. They </a:t>
            </a:r>
            <a:br>
              <a:rPr lang="en-GB" dirty="0">
                <a:solidFill>
                  <a:schemeClr val="bg1"/>
                </a:solidFill>
                <a:ea typeface="Roboto"/>
                <a:cs typeface="Roboto"/>
                <a:sym typeface="Roboto"/>
              </a:rPr>
            </a:br>
            <a:r>
              <a:rPr lang="en-GB" dirty="0">
                <a:solidFill>
                  <a:schemeClr val="bg1"/>
                </a:solidFill>
                <a:ea typeface="Roboto"/>
                <a:cs typeface="Roboto"/>
                <a:sym typeface="Roboto"/>
              </a:rPr>
              <a:t>tasted delicious!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6DFC38C-FA6C-44E0-9EBE-C7C6A3D21A52}"/>
              </a:ext>
            </a:extLst>
          </p:cNvPr>
          <p:cNvSpPr/>
          <p:nvPr/>
        </p:nvSpPr>
        <p:spPr>
          <a:xfrm>
            <a:off x="894675" y="5182033"/>
            <a:ext cx="5373741" cy="957701"/>
          </a:xfrm>
          <a:prstGeom prst="roundRect">
            <a:avLst/>
          </a:prstGeom>
          <a:solidFill>
            <a:srgbClr val="8CC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n-GB" dirty="0">
                <a:solidFill>
                  <a:schemeClr val="bg1"/>
                </a:solidFill>
                <a:ea typeface="Roboto"/>
                <a:cs typeface="Roboto"/>
                <a:sym typeface="Roboto"/>
              </a:rPr>
              <a:t>On sunny days, the children had ice cream as a special treat.</a:t>
            </a:r>
          </a:p>
        </p:txBody>
      </p:sp>
    </p:spTree>
    <p:extLst>
      <p:ext uri="{BB962C8B-B14F-4D97-AF65-F5344CB8AC3E}">
        <p14:creationId xmlns:p14="http://schemas.microsoft.com/office/powerpoint/2010/main" val="89392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Summer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10248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The children had Sports Day at school. They went outside to have races and play games. Can you click on the things they needed on a hot, summer’s day? </a:t>
            </a:r>
          </a:p>
          <a:p>
            <a:pPr lvl="0" algn="ctr">
              <a:buSzPts val="1800"/>
            </a:pPr>
            <a:endParaRPr lang="en-GB" dirty="0">
              <a:solidFill>
                <a:srgbClr val="FF0000"/>
              </a:solidFill>
              <a:ea typeface="Roboto"/>
              <a:cs typeface="Roboto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28B47E-6842-4CFE-8E9F-C533BB0BA6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6972" y="4865338"/>
            <a:ext cx="1543207" cy="957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70EF84-1861-4BF4-96D5-44A897BD0B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1322" y="4389448"/>
            <a:ext cx="1365227" cy="14333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FAD3B9-D075-4518-9AFE-DE160E34AB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9668" y="2737384"/>
            <a:ext cx="552092" cy="15386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5E5093-D32D-405D-91DF-DDBF06A726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674" y="3944669"/>
            <a:ext cx="1365224" cy="21756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79F1FA-14F3-47F0-9921-B8780C3B7D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6972" y="2737384"/>
            <a:ext cx="1386351" cy="9647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08B253A-0F2D-423C-A7D2-D457959387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7235" y="2569674"/>
            <a:ext cx="1196703" cy="169275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6402F15-A28C-454E-BA7F-C058FEC7AC96}"/>
              </a:ext>
            </a:extLst>
          </p:cNvPr>
          <p:cNvSpPr/>
          <p:nvPr/>
        </p:nvSpPr>
        <p:spPr>
          <a:xfrm>
            <a:off x="1830399" y="2645519"/>
            <a:ext cx="1722357" cy="1722357"/>
          </a:xfrm>
          <a:prstGeom prst="ellipse">
            <a:avLst/>
          </a:prstGeom>
          <a:noFill/>
          <a:ln w="28575">
            <a:solidFill>
              <a:srgbClr val="8CC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B35CC7-FCD3-4431-9851-C25D645308E1}"/>
              </a:ext>
            </a:extLst>
          </p:cNvPr>
          <p:cNvSpPr/>
          <p:nvPr/>
        </p:nvSpPr>
        <p:spPr>
          <a:xfrm>
            <a:off x="4304407" y="2596802"/>
            <a:ext cx="1722357" cy="1722357"/>
          </a:xfrm>
          <a:prstGeom prst="ellipse">
            <a:avLst/>
          </a:prstGeom>
          <a:noFill/>
          <a:ln w="28575">
            <a:solidFill>
              <a:srgbClr val="8CC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BDF27EB-D865-4E96-A7AC-3FCE9765D501}"/>
              </a:ext>
            </a:extLst>
          </p:cNvPr>
          <p:cNvSpPr/>
          <p:nvPr/>
        </p:nvSpPr>
        <p:spPr>
          <a:xfrm>
            <a:off x="6449810" y="4425288"/>
            <a:ext cx="1837529" cy="1837529"/>
          </a:xfrm>
          <a:prstGeom prst="ellipse">
            <a:avLst/>
          </a:prstGeom>
          <a:noFill/>
          <a:ln w="28575">
            <a:solidFill>
              <a:srgbClr val="8CC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75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The Four Seasons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10248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At the end of the year, the children and their teacher looked back at all of the photographs they took. They stuck them into a special book along with things that had they collected through the year. </a:t>
            </a:r>
          </a:p>
          <a:p>
            <a:pPr lvl="0" algn="ctr">
              <a:buSzPts val="1800"/>
            </a:pPr>
            <a:endParaRPr lang="en-GB" dirty="0">
              <a:solidFill>
                <a:srgbClr val="FF0000"/>
              </a:solidFill>
              <a:ea typeface="Roboto"/>
              <a:cs typeface="Roboto"/>
              <a:sym typeface="Roboto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FAD3B9-D075-4518-9AFE-DE160E34AB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r="6026"/>
          <a:stretch/>
        </p:blipFill>
        <p:spPr>
          <a:xfrm>
            <a:off x="2646948" y="2424022"/>
            <a:ext cx="3640784" cy="3306563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83CE1DF3-C898-4C5D-8875-93D9A89B6F61}"/>
              </a:ext>
            </a:extLst>
          </p:cNvPr>
          <p:cNvSpPr/>
          <p:nvPr/>
        </p:nvSpPr>
        <p:spPr>
          <a:xfrm>
            <a:off x="589217" y="2424022"/>
            <a:ext cx="2057731" cy="1433858"/>
          </a:xfrm>
          <a:prstGeom prst="wedgeRoundRectCallout">
            <a:avLst>
              <a:gd name="adj1" fmla="val 62584"/>
              <a:gd name="adj2" fmla="val -5747"/>
              <a:gd name="adj3" fmla="val 16667"/>
            </a:avLst>
          </a:prstGeom>
          <a:solidFill>
            <a:schemeClr val="bg1"/>
          </a:solidFill>
          <a:ln w="25400">
            <a:solidFill>
              <a:srgbClr val="00A8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buSzPts val="14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Let’s stick these crunchy leaves onto the page about autumn.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4C323AD6-3419-46CB-BB91-EE5A309D48B3}"/>
              </a:ext>
            </a:extLst>
          </p:cNvPr>
          <p:cNvSpPr/>
          <p:nvPr/>
        </p:nvSpPr>
        <p:spPr>
          <a:xfrm>
            <a:off x="6287731" y="2717496"/>
            <a:ext cx="2267052" cy="1433858"/>
          </a:xfrm>
          <a:prstGeom prst="wedgeRoundRectCallout">
            <a:avLst>
              <a:gd name="adj1" fmla="val -63998"/>
              <a:gd name="adj2" fmla="val -4628"/>
              <a:gd name="adj3" fmla="val 16667"/>
            </a:avLst>
          </a:prstGeom>
          <a:solidFill>
            <a:schemeClr val="bg1"/>
          </a:solidFill>
          <a:ln w="25400">
            <a:solidFill>
              <a:srgbClr val="00A8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buSzPts val="14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I’m going to put the flag from my sandcastle on the summer page.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6C2BAD-0AAB-4FCF-B3DB-0B15E6416057}"/>
              </a:ext>
            </a:extLst>
          </p:cNvPr>
          <p:cNvSpPr/>
          <p:nvPr/>
        </p:nvSpPr>
        <p:spPr>
          <a:xfrm>
            <a:off x="755650" y="5886324"/>
            <a:ext cx="7632700" cy="5262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The children realised that the next season would be autumn again.</a:t>
            </a:r>
          </a:p>
          <a:p>
            <a:pPr lvl="0" algn="ctr">
              <a:buSzPts val="1800"/>
            </a:pPr>
            <a:endParaRPr lang="en-GB" dirty="0">
              <a:solidFill>
                <a:srgbClr val="FF0000"/>
              </a:solidFill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928191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The Four Seasons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FAD3B9-D075-4518-9AFE-DE160E34AB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0192" y="2506772"/>
            <a:ext cx="2692243" cy="268982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51A44DE-9F94-4D91-BF71-FAB909FD2BF3}"/>
              </a:ext>
            </a:extLst>
          </p:cNvPr>
          <p:cNvSpPr/>
          <p:nvPr/>
        </p:nvSpPr>
        <p:spPr>
          <a:xfrm>
            <a:off x="894675" y="1867833"/>
            <a:ext cx="4744121" cy="537017"/>
          </a:xfrm>
          <a:prstGeom prst="roundRect">
            <a:avLst/>
          </a:prstGeom>
          <a:solidFill>
            <a:srgbClr val="00A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Which season is your favourite and why?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432703F-CB84-4EC4-803D-0FF743083240}"/>
              </a:ext>
            </a:extLst>
          </p:cNvPr>
          <p:cNvSpPr/>
          <p:nvPr/>
        </p:nvSpPr>
        <p:spPr>
          <a:xfrm>
            <a:off x="894674" y="2632897"/>
            <a:ext cx="4744123" cy="537017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What happens in autumn?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AF5978-F39B-4624-AB33-17149927C4C1}"/>
              </a:ext>
            </a:extLst>
          </p:cNvPr>
          <p:cNvSpPr/>
          <p:nvPr/>
        </p:nvSpPr>
        <p:spPr>
          <a:xfrm>
            <a:off x="894674" y="3397961"/>
            <a:ext cx="4744124" cy="537017"/>
          </a:xfrm>
          <a:prstGeom prst="round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Which season is the coldest?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B927088-A468-4F6D-87D7-68891A2F8597}"/>
              </a:ext>
            </a:extLst>
          </p:cNvPr>
          <p:cNvSpPr/>
          <p:nvPr/>
        </p:nvSpPr>
        <p:spPr>
          <a:xfrm>
            <a:off x="911013" y="4163025"/>
            <a:ext cx="4744124" cy="537016"/>
          </a:xfrm>
          <a:prstGeom prst="round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What did the children see in spring?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302A33-52FF-442D-B5B0-9094592502B3}"/>
              </a:ext>
            </a:extLst>
          </p:cNvPr>
          <p:cNvSpPr/>
          <p:nvPr/>
        </p:nvSpPr>
        <p:spPr>
          <a:xfrm>
            <a:off x="911013" y="4928088"/>
            <a:ext cx="4744124" cy="537016"/>
          </a:xfrm>
          <a:prstGeom prst="roundRect">
            <a:avLst/>
          </a:prstGeom>
          <a:solidFill>
            <a:srgbClr val="8CC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How did the trees change through the year?</a:t>
            </a:r>
          </a:p>
        </p:txBody>
      </p:sp>
    </p:spTree>
    <p:extLst>
      <p:ext uri="{BB962C8B-B14F-4D97-AF65-F5344CB8AC3E}">
        <p14:creationId xmlns:p14="http://schemas.microsoft.com/office/powerpoint/2010/main" val="335096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The Four Seasons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7478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solidFill>
                  <a:srgbClr val="3C4043"/>
                </a:solidFill>
                <a:ea typeface="Roboto"/>
                <a:cs typeface="Roboto"/>
                <a:sym typeface="Roboto"/>
              </a:rPr>
              <a:t>It was the first day of school and James, </a:t>
            </a:r>
            <a:r>
              <a:rPr lang="en-GB" dirty="0" err="1">
                <a:solidFill>
                  <a:srgbClr val="3C4043"/>
                </a:solidFill>
                <a:ea typeface="Roboto"/>
                <a:cs typeface="Roboto"/>
                <a:sym typeface="Roboto"/>
              </a:rPr>
              <a:t>Bisma</a:t>
            </a:r>
            <a:r>
              <a:rPr lang="en-GB" dirty="0">
                <a:solidFill>
                  <a:srgbClr val="3C4043"/>
                </a:solidFill>
                <a:ea typeface="Roboto"/>
                <a:cs typeface="Roboto"/>
                <a:sym typeface="Roboto"/>
              </a:rPr>
              <a:t>, Lily and Felix were all very excited! Their teacher asked them what they had been doing over the summer.</a:t>
            </a:r>
            <a:endParaRPr lang="en-GB" dirty="0">
              <a:ea typeface="Roboto"/>
              <a:cs typeface="Roboto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28B47E-6842-4CFE-8E9F-C533BB0BA6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2197" y="2261843"/>
            <a:ext cx="5670076" cy="4009399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8F15796-092B-42B5-8FAF-4822C373DC4C}"/>
              </a:ext>
            </a:extLst>
          </p:cNvPr>
          <p:cNvSpPr/>
          <p:nvPr/>
        </p:nvSpPr>
        <p:spPr>
          <a:xfrm>
            <a:off x="3498568" y="2719227"/>
            <a:ext cx="1529849" cy="1224173"/>
          </a:xfrm>
          <a:prstGeom prst="wedgeRoundRectCallout">
            <a:avLst>
              <a:gd name="adj1" fmla="val 25722"/>
              <a:gd name="adj2" fmla="val 84975"/>
              <a:gd name="adj3" fmla="val 16667"/>
            </a:avLst>
          </a:prstGeom>
          <a:solidFill>
            <a:schemeClr val="bg1"/>
          </a:solidFill>
          <a:ln w="25400">
            <a:solidFill>
              <a:srgbClr val="00A8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buSzPts val="17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I had a barbecue in the garden.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D18130A1-56FA-473C-B592-243CAE28D525}"/>
              </a:ext>
            </a:extLst>
          </p:cNvPr>
          <p:cNvSpPr/>
          <p:nvPr/>
        </p:nvSpPr>
        <p:spPr>
          <a:xfrm>
            <a:off x="979721" y="4786676"/>
            <a:ext cx="1504952" cy="1114755"/>
          </a:xfrm>
          <a:prstGeom prst="wedgeRoundRectCallout">
            <a:avLst>
              <a:gd name="adj1" fmla="val 76169"/>
              <a:gd name="adj2" fmla="val -26722"/>
              <a:gd name="adj3" fmla="val 16667"/>
            </a:avLst>
          </a:prstGeom>
          <a:solidFill>
            <a:schemeClr val="bg1"/>
          </a:solidFill>
          <a:ln w="25400">
            <a:solidFill>
              <a:srgbClr val="00A8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buSzPts val="17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I went for a picnic in the park.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7FB17AB7-06AA-47AB-ABC3-DC28FE95956F}"/>
              </a:ext>
            </a:extLst>
          </p:cNvPr>
          <p:cNvSpPr/>
          <p:nvPr/>
        </p:nvSpPr>
        <p:spPr>
          <a:xfrm>
            <a:off x="5998401" y="3429000"/>
            <a:ext cx="2590800" cy="1224173"/>
          </a:xfrm>
          <a:prstGeom prst="wedgeRoundRectCallout">
            <a:avLst>
              <a:gd name="adj1" fmla="val -47453"/>
              <a:gd name="adj2" fmla="val 70147"/>
              <a:gd name="adj3" fmla="val 16667"/>
            </a:avLst>
          </a:prstGeom>
          <a:solidFill>
            <a:schemeClr val="bg1"/>
          </a:solidFill>
          <a:ln w="25400">
            <a:solidFill>
              <a:srgbClr val="00A8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buSzPts val="17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I went to the beach. It was really sunny and I had an ice cream.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The Four Seasons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9F6D9C1-DE86-47CC-9931-AAEBC38C279C}"/>
              </a:ext>
            </a:extLst>
          </p:cNvPr>
          <p:cNvSpPr/>
          <p:nvPr/>
        </p:nvSpPr>
        <p:spPr>
          <a:xfrm>
            <a:off x="750885" y="1473201"/>
            <a:ext cx="7632700" cy="788096"/>
          </a:xfrm>
          <a:prstGeom prst="roundRect">
            <a:avLst/>
          </a:prstGeom>
          <a:solidFill>
            <a:srgbClr val="00A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solidFill>
                  <a:schemeClr val="bg1"/>
                </a:solidFill>
                <a:ea typeface="Roboto" panose="02000000000000000000" pitchFamily="2" charset="0"/>
                <a:cs typeface="Roboto"/>
                <a:sym typeface="Roboto"/>
              </a:rPr>
              <a:t>The teacher explained that this year, the children would be learning about seasons.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EDF1214-2A0B-416A-A1EC-BA60E7783A99}"/>
              </a:ext>
            </a:extLst>
          </p:cNvPr>
          <p:cNvSpPr/>
          <p:nvPr/>
        </p:nvSpPr>
        <p:spPr>
          <a:xfrm>
            <a:off x="750885" y="2467507"/>
            <a:ext cx="7632700" cy="788096"/>
          </a:xfrm>
          <a:prstGeom prst="roundRect">
            <a:avLst/>
          </a:prstGeom>
          <a:solidFill>
            <a:srgbClr val="00A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ea typeface="Roboto" panose="02000000000000000000" pitchFamily="2" charset="0"/>
                <a:cs typeface="Roboto"/>
                <a:sym typeface="Roboto"/>
              </a:rPr>
              <a:t>Our seasons are autumn, winter, summer and spring. Each season is very different.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6D089F2-D72C-4E00-81D6-E3AEAEAD4772}"/>
              </a:ext>
            </a:extLst>
          </p:cNvPr>
          <p:cNvSpPr/>
          <p:nvPr/>
        </p:nvSpPr>
        <p:spPr>
          <a:xfrm>
            <a:off x="760415" y="3461812"/>
            <a:ext cx="6458532" cy="987307"/>
          </a:xfrm>
          <a:prstGeom prst="roundRect">
            <a:avLst/>
          </a:prstGeom>
          <a:solidFill>
            <a:srgbClr val="00A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ea typeface="Roboto" panose="02000000000000000000" pitchFamily="2" charset="0"/>
                <a:cs typeface="Roboto"/>
                <a:sym typeface="Roboto"/>
              </a:rPr>
              <a:t>This year, the children are going to look for changes in the weather and in the world around them. What do you think they will notice?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51F652E-77F7-4B22-B405-F4FCD29ED918}"/>
              </a:ext>
            </a:extLst>
          </p:cNvPr>
          <p:cNvSpPr/>
          <p:nvPr/>
        </p:nvSpPr>
        <p:spPr>
          <a:xfrm>
            <a:off x="760415" y="4655435"/>
            <a:ext cx="6217901" cy="788184"/>
          </a:xfrm>
          <a:prstGeom prst="roundRect">
            <a:avLst/>
          </a:prstGeom>
          <a:solidFill>
            <a:srgbClr val="00A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ea typeface="Roboto" panose="02000000000000000000" pitchFamily="2" charset="0"/>
                <a:cs typeface="Roboto"/>
                <a:sym typeface="Roboto"/>
              </a:rPr>
              <a:t>Their teacher gave them a special camera so the children could take pictures of all four seasons.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078C6D-200B-465A-9EDA-02266EE06D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560" y="3396188"/>
            <a:ext cx="1164638" cy="291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6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The Four Seasons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ea typeface="Roboto"/>
                <a:cs typeface="Roboto"/>
                <a:sym typeface="Roboto"/>
              </a:rPr>
              <a:t>They took a picture together to celebrate starting school. They were very excited!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BF3E3F-5A31-47A3-AB96-E5D252A8AB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9319" y="1154892"/>
            <a:ext cx="4168480" cy="589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3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Autumn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1495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ea typeface="Roboto"/>
                <a:cs typeface="Roboto"/>
                <a:sym typeface="Roboto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As the weeks went by, the children started to notice changes. </a:t>
            </a:r>
            <a:endParaRPr lang="en-GB" dirty="0">
              <a:ea typeface="Roboto"/>
              <a:cs typeface="Roboto"/>
              <a:sym typeface="Roboto"/>
            </a:endParaRPr>
          </a:p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ea typeface="Roboto"/>
                <a:cs typeface="Roboto"/>
                <a:sym typeface="Roboto"/>
              </a:rPr>
              <a:t>The weather was getting colder and it got darker much earlier. The sun rose later on in the morning.</a:t>
            </a:r>
          </a:p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endParaRPr lang="en-GB" dirty="0">
              <a:ea typeface="Roboto"/>
              <a:cs typeface="Roboto"/>
              <a:sym typeface="Roboto"/>
            </a:endParaRPr>
          </a:p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ea typeface="Roboto"/>
                <a:cs typeface="Roboto"/>
                <a:sym typeface="Roboto"/>
              </a:rPr>
              <a:t>The children had a Harvest Festival at school to celebrate all of the food that had grown and been harvested.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28B47E-6842-4CFE-8E9F-C533BB0BA6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526" y="4157451"/>
            <a:ext cx="2012824" cy="19962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1473E9-CBFB-4A4F-97DC-6BE86C4FB6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78" y="4197943"/>
            <a:ext cx="1879940" cy="1955799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C78FF4E-8119-417B-9F75-43BED734C303}"/>
              </a:ext>
            </a:extLst>
          </p:cNvPr>
          <p:cNvSpPr/>
          <p:nvPr/>
        </p:nvSpPr>
        <p:spPr>
          <a:xfrm>
            <a:off x="584728" y="3195377"/>
            <a:ext cx="1860550" cy="1014598"/>
          </a:xfrm>
          <a:prstGeom prst="wedgeRoundRectCallout">
            <a:avLst>
              <a:gd name="adj1" fmla="val 33487"/>
              <a:gd name="adj2" fmla="val 75149"/>
              <a:gd name="adj3" fmla="val 16667"/>
            </a:avLst>
          </a:prstGeom>
          <a:solidFill>
            <a:schemeClr val="bg1"/>
          </a:solidFill>
          <a:ln w="25400">
            <a:solidFill>
              <a:srgbClr val="F0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buSzPts val="14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I collected conkers on the way to school. 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DA1610D3-5309-4D99-B937-BC3AA5012B7C}"/>
              </a:ext>
            </a:extLst>
          </p:cNvPr>
          <p:cNvSpPr/>
          <p:nvPr/>
        </p:nvSpPr>
        <p:spPr>
          <a:xfrm>
            <a:off x="4818783" y="3009740"/>
            <a:ext cx="2303634" cy="1288402"/>
          </a:xfrm>
          <a:prstGeom prst="wedgeRoundRectCallout">
            <a:avLst>
              <a:gd name="adj1" fmla="val 48805"/>
              <a:gd name="adj2" fmla="val 63745"/>
              <a:gd name="adj3" fmla="val 16667"/>
            </a:avLst>
          </a:prstGeom>
          <a:solidFill>
            <a:schemeClr val="bg1"/>
          </a:solidFill>
          <a:ln w="25400">
            <a:solidFill>
              <a:srgbClr val="F0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buSzPts val="14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I saw leaves falling from the trees. They had changed colour too!</a:t>
            </a:r>
          </a:p>
        </p:txBody>
      </p:sp>
    </p:spTree>
    <p:extLst>
      <p:ext uri="{BB962C8B-B14F-4D97-AF65-F5344CB8AC3E}">
        <p14:creationId xmlns:p14="http://schemas.microsoft.com/office/powerpoint/2010/main" val="385952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59961"/>
            <a:ext cx="7632700" cy="7478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Here are some of the photos that the children took during the autumn.</a:t>
            </a:r>
            <a:endParaRPr lang="en-GB" dirty="0">
              <a:ea typeface="Roboto"/>
              <a:cs typeface="Roboto"/>
              <a:sym typeface="Roboto"/>
            </a:endParaRPr>
          </a:p>
          <a:p>
            <a:pPr>
              <a:lnSpc>
                <a:spcPct val="90000"/>
              </a:lnSpc>
              <a:buClr>
                <a:srgbClr val="1C1C1C"/>
              </a:buClr>
              <a:buSzPts val="1800"/>
            </a:pPr>
            <a:endParaRPr lang="en-GB" dirty="0">
              <a:ea typeface="Roboto"/>
              <a:cs typeface="Roboto"/>
              <a:sym typeface="Roboto"/>
            </a:endParaRPr>
          </a:p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endParaRPr lang="en-GB" dirty="0">
              <a:solidFill>
                <a:srgbClr val="000000"/>
              </a:solidFill>
              <a:ea typeface="Roboto"/>
              <a:cs typeface="Roboto"/>
              <a:sym typeface="Robot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70EF84-1861-4BF4-96D5-44A897BD0B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133" y="2402020"/>
            <a:ext cx="1582835" cy="10553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1473E9-CBFB-4A4F-97DC-6BE86C4FB6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134" y="1128575"/>
            <a:ext cx="1462834" cy="10971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374384-30CF-43B8-B461-742B584A35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8" b="10362"/>
          <a:stretch/>
        </p:blipFill>
        <p:spPr>
          <a:xfrm>
            <a:off x="6863407" y="4992850"/>
            <a:ext cx="1234669" cy="12399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1FE6D6-A97D-4D7C-A783-9F0A5B1FAD1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38"/>
          <a:stretch/>
        </p:blipFill>
        <p:spPr>
          <a:xfrm>
            <a:off x="6863407" y="3633656"/>
            <a:ext cx="1234669" cy="118287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AC38874-B0CD-4C26-ADBA-F42DF78B229A}"/>
              </a:ext>
            </a:extLst>
          </p:cNvPr>
          <p:cNvSpPr/>
          <p:nvPr/>
        </p:nvSpPr>
        <p:spPr>
          <a:xfrm>
            <a:off x="894675" y="1180056"/>
            <a:ext cx="5373741" cy="816302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ea typeface="Roboto"/>
                <a:cs typeface="Roboto"/>
                <a:sym typeface="Roboto"/>
              </a:rPr>
              <a:t>They loved playing with the leaves that had fallen from the trees.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CA8C4B2-F323-4F91-829E-D219427625D0}"/>
              </a:ext>
            </a:extLst>
          </p:cNvPr>
          <p:cNvSpPr/>
          <p:nvPr/>
        </p:nvSpPr>
        <p:spPr>
          <a:xfrm>
            <a:off x="894675" y="2376142"/>
            <a:ext cx="5373741" cy="957701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ea typeface="Roboto"/>
                <a:cs typeface="Roboto"/>
                <a:sym typeface="Roboto"/>
              </a:rPr>
              <a:t>One of the children realised that some of the plants and flowers had died. Why do you think that happened?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2C11437-057A-464B-88EE-DFCFA43C4B1C}"/>
              </a:ext>
            </a:extLst>
          </p:cNvPr>
          <p:cNvSpPr/>
          <p:nvPr/>
        </p:nvSpPr>
        <p:spPr>
          <a:xfrm>
            <a:off x="894675" y="3713627"/>
            <a:ext cx="5373741" cy="957700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ea typeface="Roboto"/>
                <a:cs typeface="Roboto"/>
                <a:sym typeface="Roboto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In November, some of the children celebrated Bonfire </a:t>
            </a:r>
            <a:r>
              <a:rPr lang="en-GB" dirty="0">
                <a:ea typeface="Roboto"/>
                <a:cs typeface="Roboto"/>
                <a:sym typeface="Roboto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Night and watched some fireworks in </a:t>
            </a:r>
            <a:r>
              <a:rPr lang="en-GB" dirty="0">
                <a:ea typeface="Roboto"/>
                <a:cs typeface="Roboto"/>
                <a:sym typeface="Roboto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/>
            </a:r>
            <a:br>
              <a:rPr lang="en-GB" dirty="0">
                <a:ea typeface="Roboto"/>
                <a:cs typeface="Roboto"/>
                <a:sym typeface="Roboto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</a:br>
            <a:r>
              <a:rPr lang="en-GB" dirty="0">
                <a:ea typeface="Roboto"/>
                <a:cs typeface="Roboto"/>
                <a:sym typeface="Roboto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the dark!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834218A-10BD-4824-BB75-9F6946F29B96}"/>
              </a:ext>
            </a:extLst>
          </p:cNvPr>
          <p:cNvSpPr/>
          <p:nvPr/>
        </p:nvSpPr>
        <p:spPr>
          <a:xfrm>
            <a:off x="894677" y="5039111"/>
            <a:ext cx="5373741" cy="957701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US" dirty="0">
                <a:ea typeface="Roboto"/>
                <a:cs typeface="Roboto"/>
                <a:sym typeface="Roboto"/>
              </a:rPr>
              <a:t>Some of the children celebrated Diwali. They decorated their homes with </a:t>
            </a:r>
            <a:r>
              <a:rPr lang="en-US" dirty="0" err="1">
                <a:ea typeface="Roboto"/>
                <a:cs typeface="Roboto"/>
                <a:sym typeface="Roboto"/>
              </a:rPr>
              <a:t>colourful</a:t>
            </a:r>
            <a:r>
              <a:rPr lang="en-US" dirty="0"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ea typeface="Roboto"/>
                <a:cs typeface="Roboto"/>
                <a:sym typeface="Roboto"/>
              </a:rPr>
              <a:t>rangoli</a:t>
            </a:r>
            <a:r>
              <a:rPr lang="en-US" dirty="0">
                <a:ea typeface="Roboto"/>
                <a:cs typeface="Roboto"/>
                <a:sym typeface="Roboto"/>
              </a:rPr>
              <a:t> patterns and special candles, called diva lamps.</a:t>
            </a:r>
            <a:endParaRPr lang="en-GB" dirty="0"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96835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Autumn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In autumn, some animals hibernate. This means that they go into a very deep sleep until the spring. Click on the leaves to find the animals.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28B47E-6842-4CFE-8E9F-C533BB0BA6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75" y="3910730"/>
            <a:ext cx="957990" cy="19962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70EF84-1861-4BF4-96D5-44A897BD0B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125" y="2389298"/>
            <a:ext cx="1366260" cy="3424899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C78FF4E-8119-417B-9F75-43BED734C303}"/>
              </a:ext>
            </a:extLst>
          </p:cNvPr>
          <p:cNvSpPr/>
          <p:nvPr/>
        </p:nvSpPr>
        <p:spPr>
          <a:xfrm>
            <a:off x="5034049" y="2330648"/>
            <a:ext cx="1860550" cy="1261978"/>
          </a:xfrm>
          <a:prstGeom prst="wedgeRoundRectCallout">
            <a:avLst>
              <a:gd name="adj1" fmla="val 78323"/>
              <a:gd name="adj2" fmla="val 212"/>
              <a:gd name="adj3" fmla="val 16667"/>
            </a:avLst>
          </a:prstGeom>
          <a:solidFill>
            <a:schemeClr val="bg1"/>
          </a:solidFill>
          <a:ln w="25400">
            <a:solidFill>
              <a:srgbClr val="F0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 Why do you think these animals hibernate?</a:t>
            </a:r>
            <a:endParaRPr lang="en-GB" sz="14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FAD3B9-D075-4518-9AFE-DE160E34AB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70" y="3685335"/>
            <a:ext cx="1366260" cy="19701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07B642-DFA1-4F24-A444-6E8A7F9CF8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299145"/>
            <a:ext cx="2075956" cy="11744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1473E9-CBFB-4A4F-97DC-6BE86C4FB6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98" y="2167022"/>
            <a:ext cx="1366260" cy="12619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787369-E851-4920-81F5-6EEF27DCAC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470" y="3517217"/>
            <a:ext cx="1623353" cy="14994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A4DDD3-6F78-4718-BE29-5F5D40E10D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179" y="4172825"/>
            <a:ext cx="1623353" cy="1499448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ACC57BD-31BA-4E8C-9491-FC69DA8B6281}"/>
              </a:ext>
            </a:extLst>
          </p:cNvPr>
          <p:cNvSpPr/>
          <p:nvPr/>
        </p:nvSpPr>
        <p:spPr>
          <a:xfrm>
            <a:off x="665277" y="3561123"/>
            <a:ext cx="1238144" cy="495415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US" dirty="0">
                <a:ea typeface="Roboto"/>
                <a:cs typeface="Roboto"/>
                <a:sym typeface="Roboto"/>
              </a:rPr>
              <a:t>hedgehog</a:t>
            </a:r>
            <a:endParaRPr lang="en-GB" dirty="0">
              <a:ea typeface="Roboto"/>
              <a:cs typeface="Roboto"/>
              <a:sym typeface="Roboto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43FE74E-CFE7-4F3E-8CFD-B65A0A48C760}"/>
              </a:ext>
            </a:extLst>
          </p:cNvPr>
          <p:cNvSpPr/>
          <p:nvPr/>
        </p:nvSpPr>
        <p:spPr>
          <a:xfrm>
            <a:off x="1486026" y="4608819"/>
            <a:ext cx="1238144" cy="495415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US" dirty="0">
                <a:ea typeface="Roboto"/>
                <a:cs typeface="Roboto"/>
                <a:sym typeface="Roboto"/>
              </a:rPr>
              <a:t>dormouse</a:t>
            </a:r>
            <a:endParaRPr lang="en-GB" dirty="0">
              <a:ea typeface="Roboto"/>
              <a:cs typeface="Roboto"/>
              <a:sym typeface="Roboto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73CA15F-D5D4-4DD9-89D1-FF8E05447B9A}"/>
              </a:ext>
            </a:extLst>
          </p:cNvPr>
          <p:cNvSpPr/>
          <p:nvPr/>
        </p:nvSpPr>
        <p:spPr>
          <a:xfrm>
            <a:off x="4462250" y="5317687"/>
            <a:ext cx="592177" cy="495415"/>
          </a:xfrm>
          <a:prstGeom prst="roundRect">
            <a:avLst/>
          </a:prstGeom>
          <a:solidFill>
            <a:srgbClr val="F08215"/>
          </a:solidFill>
          <a:ln>
            <a:solidFill>
              <a:srgbClr val="F0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US" dirty="0">
                <a:ea typeface="Roboto"/>
                <a:cs typeface="Roboto"/>
                <a:sym typeface="Roboto"/>
              </a:rPr>
              <a:t>bat</a:t>
            </a:r>
            <a:endParaRPr lang="en-GB" dirty="0"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64188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Winter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7617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The next season was winter. It started getting dark very early</a:t>
            </a:r>
            <a:r>
              <a:rPr lang="en-GB" dirty="0">
                <a:ea typeface="Roboto"/>
                <a:cs typeface="Roboto"/>
                <a:sym typeface="Roboto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.</a:t>
            </a:r>
            <a:endParaRPr lang="en-GB" dirty="0">
              <a:ea typeface="Roboto"/>
              <a:cs typeface="Roboto"/>
              <a:sym typeface="Roboto"/>
              <a:extLst>
                <a:ext uri="http://customooxmlschemas.google.com/">
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</a:ext>
              </a:extLst>
            </a:endParaRPr>
          </a:p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ea typeface="Roboto"/>
                <a:cs typeface="Roboto"/>
                <a:sym typeface="Roboto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The children could see that in winter, we have the least daylight.</a:t>
            </a:r>
            <a:r>
              <a:rPr lang="en-GB" dirty="0">
                <a:ea typeface="Roboto"/>
                <a:cs typeface="Roboto"/>
                <a:sym typeface="Roboto"/>
              </a:rPr>
              <a:t> Lots of the trees lost their leaves and had bare branches.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28B47E-6842-4CFE-8E9F-C533BB0BA6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28" y="3123120"/>
            <a:ext cx="1240122" cy="30821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1473E9-CBFB-4A4F-97DC-6BE86C4FB6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42" y="2208294"/>
            <a:ext cx="2949244" cy="4170811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C78FF4E-8119-417B-9F75-43BED734C303}"/>
              </a:ext>
            </a:extLst>
          </p:cNvPr>
          <p:cNvSpPr/>
          <p:nvPr/>
        </p:nvSpPr>
        <p:spPr>
          <a:xfrm>
            <a:off x="2770457" y="2392011"/>
            <a:ext cx="2668334" cy="1433858"/>
          </a:xfrm>
          <a:prstGeom prst="wedgeRoundRectCallout">
            <a:avLst>
              <a:gd name="adj1" fmla="val -65322"/>
              <a:gd name="adj2" fmla="val -4628"/>
              <a:gd name="adj3" fmla="val 16667"/>
            </a:avLst>
          </a:prstGeom>
          <a:solidFill>
            <a:schemeClr val="bg1"/>
          </a:solidFill>
          <a:ln w="25400">
            <a:solidFill>
              <a:srgbClr val="007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buSzPts val="14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Wow! I can see my breath in the air when I walk to school on frosty mornings.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DA1610D3-5309-4D99-B937-BC3AA5012B7C}"/>
              </a:ext>
            </a:extLst>
          </p:cNvPr>
          <p:cNvSpPr/>
          <p:nvPr/>
        </p:nvSpPr>
        <p:spPr>
          <a:xfrm>
            <a:off x="4427621" y="3947252"/>
            <a:ext cx="2357160" cy="1603315"/>
          </a:xfrm>
          <a:prstGeom prst="wedgeRoundRectCallout">
            <a:avLst>
              <a:gd name="adj1" fmla="val 60882"/>
              <a:gd name="adj2" fmla="val -44906"/>
              <a:gd name="adj3" fmla="val 16667"/>
            </a:avLst>
          </a:prstGeom>
          <a:solidFill>
            <a:schemeClr val="bg1"/>
          </a:solidFill>
          <a:ln w="25400">
            <a:solidFill>
              <a:srgbClr val="007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buSzPts val="14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I’m so cold, I have to wear my hat, scarf and gloves at playtime. They help to keep me warm.</a:t>
            </a:r>
          </a:p>
        </p:txBody>
      </p:sp>
    </p:spTree>
    <p:extLst>
      <p:ext uri="{BB962C8B-B14F-4D97-AF65-F5344CB8AC3E}">
        <p14:creationId xmlns:p14="http://schemas.microsoft.com/office/powerpoint/2010/main" val="427095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70EF84-1861-4BF4-96D5-44A897BD0B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678" y="2382598"/>
            <a:ext cx="1726647" cy="11516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1473E9-CBFB-4A4F-97DC-6BE86C4FB6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678" y="1103399"/>
            <a:ext cx="1726647" cy="11510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374384-30CF-43B8-B461-742B584A35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699" y="4877652"/>
            <a:ext cx="1022604" cy="15302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1FE6D6-A97D-4D7C-A783-9F0A5B1FAD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678" y="3640361"/>
            <a:ext cx="1726647" cy="115109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09C8BB1-E3BB-428B-BEF9-898D6362C92C}"/>
              </a:ext>
            </a:extLst>
          </p:cNvPr>
          <p:cNvSpPr/>
          <p:nvPr/>
        </p:nvSpPr>
        <p:spPr>
          <a:xfrm>
            <a:off x="894675" y="1208342"/>
            <a:ext cx="5373741" cy="816302"/>
          </a:xfrm>
          <a:prstGeom prst="round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ea typeface="Roboto"/>
                <a:cs typeface="Roboto"/>
                <a:sym typeface="Roboto"/>
              </a:rPr>
              <a:t>They</a:t>
            </a:r>
            <a:r>
              <a:rPr lang="en-GB" dirty="0">
                <a:ea typeface="Roboto"/>
                <a:cs typeface="Roboto"/>
                <a:sym typeface="Roboto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 saw frost on the ground and trees with no </a:t>
            </a:r>
            <a:endParaRPr lang="en-GB" dirty="0">
              <a:ea typeface="Roboto"/>
              <a:cs typeface="Roboto"/>
              <a:sym typeface="Roboto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"/>
                </a:ext>
              </a:extLst>
            </a:endParaRPr>
          </a:p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ea typeface="Roboto"/>
                <a:cs typeface="Roboto"/>
                <a:sym typeface="Roboto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"/>
                  </a:ext>
                </a:extLst>
              </a:rPr>
              <a:t>leaves. How does frosty grass sound when you</a:t>
            </a:r>
            <a:r>
              <a:rPr lang="en-GB" dirty="0">
                <a:ea typeface="Roboto"/>
                <a:cs typeface="Roboto"/>
                <a:sym typeface="Roboto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2"/>
                  </a:ext>
                </a:extLst>
              </a:rPr>
              <a:t> </a:t>
            </a:r>
            <a:r>
              <a:rPr lang="en-GB" dirty="0">
                <a:ea typeface="Roboto"/>
                <a:cs typeface="Roboto"/>
                <a:sym typeface="Roboto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3"/>
                  </a:ext>
                </a:extLst>
              </a:rPr>
              <a:t>walk on </a:t>
            </a:r>
            <a:r>
              <a:rPr lang="en-GB" dirty="0">
                <a:ea typeface="Roboto"/>
                <a:cs typeface="Roboto"/>
                <a:sym typeface="Roboto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3"/>
                  </a:ext>
                </a:extLst>
              </a:rPr>
              <a:t>it?</a:t>
            </a:r>
            <a:endParaRPr lang="en-GB" dirty="0">
              <a:ea typeface="Roboto"/>
              <a:cs typeface="Roboto"/>
              <a:sym typeface="Roboto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426B82B-F060-425F-82E5-F70AB288C980}"/>
              </a:ext>
            </a:extLst>
          </p:cNvPr>
          <p:cNvSpPr/>
          <p:nvPr/>
        </p:nvSpPr>
        <p:spPr>
          <a:xfrm>
            <a:off x="894675" y="2504478"/>
            <a:ext cx="5373741" cy="957701"/>
          </a:xfrm>
          <a:prstGeom prst="round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ea typeface="Roboto"/>
                <a:cs typeface="Roboto"/>
                <a:sym typeface="Roboto"/>
              </a:rPr>
              <a:t>Lots of the children celebrated Christmas with their families. Some of them decorated a Christmas tree at home.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0394428-924A-45CB-8128-91E0822B5AAA}"/>
              </a:ext>
            </a:extLst>
          </p:cNvPr>
          <p:cNvSpPr/>
          <p:nvPr/>
        </p:nvSpPr>
        <p:spPr>
          <a:xfrm>
            <a:off x="894675" y="3913955"/>
            <a:ext cx="5373741" cy="816302"/>
          </a:xfrm>
          <a:prstGeom prst="round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ea typeface="Roboto"/>
                <a:cs typeface="Roboto"/>
                <a:sym typeface="Roboto"/>
              </a:rPr>
              <a:t>When it snowed, they went sledding with </a:t>
            </a:r>
            <a:br>
              <a:rPr lang="en-GB" dirty="0">
                <a:ea typeface="Roboto"/>
                <a:cs typeface="Roboto"/>
                <a:sym typeface="Roboto"/>
              </a:rPr>
            </a:br>
            <a:r>
              <a:rPr lang="en-GB" dirty="0">
                <a:ea typeface="Roboto"/>
                <a:cs typeface="Roboto"/>
                <a:sym typeface="Roboto"/>
              </a:rPr>
              <a:t>their friends.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12FC0C-B75B-41F6-857D-7FC3F536AEC6}"/>
              </a:ext>
            </a:extLst>
          </p:cNvPr>
          <p:cNvSpPr/>
          <p:nvPr/>
        </p:nvSpPr>
        <p:spPr>
          <a:xfrm>
            <a:off x="894675" y="5182033"/>
            <a:ext cx="5373741" cy="957701"/>
          </a:xfrm>
          <a:prstGeom prst="round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US" dirty="0">
                <a:ea typeface="Roboto"/>
                <a:cs typeface="Roboto"/>
                <a:sym typeface="Roboto"/>
              </a:rPr>
              <a:t>As a special treat, the children made delicious hot </a:t>
            </a:r>
            <a:br>
              <a:rPr lang="en-US" dirty="0">
                <a:ea typeface="Roboto"/>
                <a:cs typeface="Roboto"/>
                <a:sym typeface="Roboto"/>
              </a:rPr>
            </a:br>
            <a:r>
              <a:rPr lang="en-US" dirty="0">
                <a:ea typeface="Roboto"/>
                <a:cs typeface="Roboto"/>
                <a:sym typeface="Roboto"/>
              </a:rPr>
              <a:t>chocolate to warm them up after a cold playtime.</a:t>
            </a:r>
            <a:endParaRPr lang="en-GB" dirty="0">
              <a:ea typeface="Roboto"/>
              <a:cs typeface="Roboto"/>
              <a:sym typeface="Roboto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759961"/>
            <a:ext cx="76327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ea typeface="Roboto"/>
                <a:cs typeface="Roboto"/>
                <a:sym typeface="Roboto"/>
              </a:rPr>
              <a:t>During the winter months, the children took these photos.</a:t>
            </a:r>
          </a:p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endParaRPr lang="en-GB" dirty="0">
              <a:solidFill>
                <a:srgbClr val="000000"/>
              </a:solidFill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9056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1B37D4A5-90BB-4844-98B2-369F398C181C}" vid="{00783449-5817-44E1-8606-1A7DF4C9CE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402</TotalTime>
  <Words>1049</Words>
  <Application>Microsoft Office PowerPoint</Application>
  <PresentationFormat>On-screen Show (4:3)</PresentationFormat>
  <Paragraphs>82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Roboto</vt:lpstr>
      <vt:lpstr>Twinkl</vt:lpstr>
      <vt:lpstr>Calibri</vt:lpstr>
      <vt:lpstr>Arial</vt:lpstr>
      <vt:lpstr>Office Theme</vt:lpstr>
      <vt:lpstr>PowerPoint Presentation</vt:lpstr>
      <vt:lpstr>The Four Seasons</vt:lpstr>
      <vt:lpstr>The Four Seasons</vt:lpstr>
      <vt:lpstr>The Four Seasons</vt:lpstr>
      <vt:lpstr>Autumn</vt:lpstr>
      <vt:lpstr>PowerPoint Presentation</vt:lpstr>
      <vt:lpstr>Autumn</vt:lpstr>
      <vt:lpstr>Winter</vt:lpstr>
      <vt:lpstr>PowerPoint Presentation</vt:lpstr>
      <vt:lpstr>Winter</vt:lpstr>
      <vt:lpstr>Spring</vt:lpstr>
      <vt:lpstr>PowerPoint Presentation</vt:lpstr>
      <vt:lpstr>Spring</vt:lpstr>
      <vt:lpstr>Summer</vt:lpstr>
      <vt:lpstr>PowerPoint Presentation</vt:lpstr>
      <vt:lpstr>Summer</vt:lpstr>
      <vt:lpstr>The Four Seasons</vt:lpstr>
      <vt:lpstr>The Four Seasons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Faye Leather</dc:creator>
  <cp:lastModifiedBy>Rachel Burrough</cp:lastModifiedBy>
  <cp:revision>25</cp:revision>
  <dcterms:created xsi:type="dcterms:W3CDTF">2020-09-07T09:08:58Z</dcterms:created>
  <dcterms:modified xsi:type="dcterms:W3CDTF">2021-01-10T12:03:18Z</dcterms:modified>
</cp:coreProperties>
</file>