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FFCC"/>
    <a:srgbClr val="FF5050"/>
    <a:srgbClr val="CCFFFF"/>
    <a:srgbClr val="B2B2B2"/>
    <a:srgbClr val="FFFFCC"/>
    <a:srgbClr val="FFFF00"/>
    <a:srgbClr val="FFCCCC"/>
    <a:srgbClr val="FF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4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5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04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9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2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1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5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4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38C0-8EAC-439C-B18C-CC0F883DC175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F07B-DD2D-4438-87B8-D18E82211A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5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51154"/>
            <a:ext cx="12192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93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ter-join Plus 40" panose="02000505000000020003" pitchFamily="50" charset="0"/>
              </a:rPr>
              <a:t>WW2 – </a:t>
            </a:r>
            <a:r>
              <a:rPr lang="en-GB" sz="1200" dirty="0" smtClean="0">
                <a:latin typeface="Letter-join Plus 40" panose="02000505000000020003" pitchFamily="50" charset="0"/>
              </a:rPr>
              <a:t>by the end of this topic you will know the significance of D-Day and the causes of WW2.  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ter-join Plus 40" panose="02000505000000020003" pitchFamily="50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626550"/>
              </p:ext>
            </p:extLst>
          </p:nvPr>
        </p:nvGraphicFramePr>
        <p:xfrm>
          <a:off x="0" y="692529"/>
          <a:ext cx="5791200" cy="3704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594">
                  <a:extLst>
                    <a:ext uri="{9D8B030D-6E8A-4147-A177-3AD203B41FA5}">
                      <a16:colId xmlns:a16="http://schemas.microsoft.com/office/drawing/2014/main" val="461999664"/>
                    </a:ext>
                  </a:extLst>
                </a:gridCol>
                <a:gridCol w="4628606">
                  <a:extLst>
                    <a:ext uri="{9D8B030D-6E8A-4147-A177-3AD203B41FA5}">
                      <a16:colId xmlns:a16="http://schemas.microsoft.com/office/drawing/2014/main" val="2836224189"/>
                    </a:ext>
                  </a:extLst>
                </a:gridCol>
              </a:tblGrid>
              <a:tr h="37512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Letter-join Plus 40" panose="02000505000000020003" pitchFamily="50" charset="0"/>
                        </a:rPr>
                        <a:t>Key Vocabulary</a:t>
                      </a:r>
                      <a:endParaRPr lang="en-GB" sz="11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Letter-join Plus 40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024061"/>
                  </a:ext>
                </a:extLst>
              </a:tr>
              <a:tr h="5595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D Day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12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June 1944 in the Second World War on which Allied forces invaded northern France by means of beach landings in Normandy.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38787"/>
                  </a:ext>
                </a:extLst>
              </a:tr>
              <a:tr h="2659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WW2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A world war that lasted from 1939 to 1945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422566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Global conflict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kern="120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Lots of countries</a:t>
                      </a:r>
                      <a:r>
                        <a:rPr lang="en-GB" sz="1200" b="0" kern="1200" baseline="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around the world involved in a serious disagreement or argument.</a:t>
                      </a:r>
                      <a:endParaRPr lang="en-GB" sz="1200" b="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12415"/>
                  </a:ext>
                </a:extLst>
              </a:tr>
              <a:tr h="4254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Axis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Axis Powers was a military group that fought in World War 2 against the Allies. The three main Axis powers were Germany, Japan and Italy. 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90718"/>
                  </a:ext>
                </a:extLst>
              </a:tr>
              <a:tr h="63820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Allies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The Allied Powers were a group of nations that fought against the Axis countries in World War 2. The Allied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Powers initially consisted of the UK, France and Poland. Later joined by the US, Russia and China.. 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447573"/>
                  </a:ext>
                </a:extLst>
              </a:tr>
              <a:tr h="4254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Democracy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Democracg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is a form of government in which the people have the authority to decide on laws, or to choose people to do so.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95517"/>
                  </a:ext>
                </a:extLst>
              </a:tr>
              <a:tr h="2949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Transport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Different countries used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different vehicles or aircraft to fight.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883419"/>
                  </a:ext>
                </a:extLst>
              </a:tr>
              <a:tr h="2949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Troops</a:t>
                      </a:r>
                      <a:endParaRPr lang="en-GB" sz="1200" kern="1200" dirty="0">
                        <a:solidFill>
                          <a:schemeClr val="tx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Soldiers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Letter-join Plus 40" panose="02000505000000020003" pitchFamily="50" charset="0"/>
                          <a:ea typeface="+mn-ea"/>
                          <a:cs typeface="+mn-cs"/>
                        </a:rPr>
                        <a:t> who are fighting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Letter-join Plus 40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704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397412"/>
            <a:ext cx="5791200" cy="2492990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lvl="0" indent="-228600" algn="ctr">
              <a:buAutoNum type="arabicPeriod"/>
            </a:pPr>
            <a:r>
              <a:rPr lang="en-GB" sz="1200" b="1" dirty="0" smtClean="0">
                <a:latin typeface="Letter-join Plus 40" panose="02000505000000020003" pitchFamily="50" charset="0"/>
              </a:rPr>
              <a:t>To </a:t>
            </a:r>
            <a:r>
              <a:rPr lang="en-GB" sz="1200" b="1" dirty="0" smtClean="0">
                <a:latin typeface="Letter-join Plus 40" panose="02000505000000020003" pitchFamily="50" charset="0"/>
              </a:rPr>
              <a:t>know and discuss the causes of </a:t>
            </a:r>
            <a:r>
              <a:rPr lang="en-GB" sz="1200" b="1" dirty="0" smtClean="0">
                <a:latin typeface="Letter-join Plus 40" panose="02000505000000020003" pitchFamily="50" charset="0"/>
              </a:rPr>
              <a:t>WW11</a:t>
            </a:r>
          </a:p>
          <a:p>
            <a:pPr lvl="0" algn="ctr"/>
            <a:endParaRPr lang="en-GB" sz="1200" dirty="0">
              <a:latin typeface="Letter-join Plus 40" panose="02000505000000020003" pitchFamily="50" charset="0"/>
            </a:endParaRPr>
          </a:p>
          <a:p>
            <a:pPr marL="228600" lvl="0" indent="-228600" algn="ctr">
              <a:buAutoNum type="arabicPeriod"/>
            </a:pPr>
            <a:r>
              <a:rPr lang="en-GB" sz="1200" dirty="0" smtClean="0">
                <a:latin typeface="Letter-join Plus 40" panose="02000505000000020003" pitchFamily="50" charset="0"/>
              </a:rPr>
              <a:t>Germany felt humiliated by the Treaty of Versailles </a:t>
            </a:r>
          </a:p>
          <a:p>
            <a:pPr lvl="0" algn="ctr"/>
            <a:r>
              <a:rPr lang="en-GB" sz="1200" dirty="0">
                <a:latin typeface="Letter-join Plus 40" panose="02000505000000020003" pitchFamily="50" charset="0"/>
              </a:rPr>
              <a:t>w</a:t>
            </a:r>
            <a:r>
              <a:rPr lang="en-GB" sz="1200" dirty="0" smtClean="0">
                <a:latin typeface="Letter-join Plus 40" panose="02000505000000020003" pitchFamily="50" charset="0"/>
              </a:rPr>
              <a:t>hich aimed to prevent German beginning a new war</a:t>
            </a:r>
          </a:p>
          <a:p>
            <a:pPr lvl="0" algn="ctr"/>
            <a:endParaRPr lang="en-GB" sz="1200" dirty="0" smtClean="0">
              <a:latin typeface="Letter-join Basic 40" panose="02000505000000020003" pitchFamily="50" charset="0"/>
            </a:endParaRPr>
          </a:p>
          <a:p>
            <a:pPr lvl="0" algn="ctr"/>
            <a:r>
              <a:rPr lang="en-GB" sz="1200" dirty="0" smtClean="0">
                <a:latin typeface="Letter-join Basic 40" panose="02000505000000020003" pitchFamily="50" charset="0"/>
              </a:rPr>
              <a:t>2. Growth of Fascism and </a:t>
            </a:r>
            <a:r>
              <a:rPr lang="en-GB" sz="1200" b="1" dirty="0" smtClean="0">
                <a:latin typeface="Letter-join Basic 40" panose="02000505000000020003" pitchFamily="50" charset="0"/>
              </a:rPr>
              <a:t>Nazism</a:t>
            </a:r>
            <a:r>
              <a:rPr lang="en-GB" sz="1200" dirty="0" smtClean="0">
                <a:latin typeface="Letter-join Basic 40" panose="02000505000000020003" pitchFamily="50" charset="0"/>
              </a:rPr>
              <a:t> Mussolini (Italy) </a:t>
            </a:r>
          </a:p>
          <a:p>
            <a:pPr lvl="0" algn="ctr"/>
            <a:r>
              <a:rPr lang="en-GB" sz="1200" dirty="0" smtClean="0">
                <a:latin typeface="Letter-join Basic 40" panose="02000505000000020003" pitchFamily="50" charset="0"/>
              </a:rPr>
              <a:t>and </a:t>
            </a:r>
            <a:r>
              <a:rPr lang="en-GB" sz="1200" dirty="0">
                <a:latin typeface="Letter-join Basic 40" panose="02000505000000020003" pitchFamily="50" charset="0"/>
              </a:rPr>
              <a:t>Hitler (Germany) strongly </a:t>
            </a:r>
            <a:r>
              <a:rPr lang="en-GB" sz="1200" b="1" dirty="0">
                <a:latin typeface="Letter-join Basic 40" panose="02000505000000020003" pitchFamily="50" charset="0"/>
              </a:rPr>
              <a:t>glorified</a:t>
            </a:r>
            <a:r>
              <a:rPr lang="en-GB" sz="1200" dirty="0">
                <a:latin typeface="Letter-join Basic 40" panose="02000505000000020003" pitchFamily="50" charset="0"/>
              </a:rPr>
              <a:t> war and violence.</a:t>
            </a:r>
            <a:r>
              <a:rPr lang="en-GB" sz="1200" dirty="0" smtClean="0">
                <a:latin typeface="Letter-join Plus 40" panose="02000505000000020003" pitchFamily="50" charset="0"/>
              </a:rPr>
              <a:t>   </a:t>
            </a:r>
          </a:p>
          <a:p>
            <a:pPr lvl="0" algn="ctr"/>
            <a:endParaRPr lang="en-GB" sz="1200" dirty="0">
              <a:latin typeface="Letter-join Plus 40" panose="02000505000000020003" pitchFamily="50" charset="0"/>
            </a:endParaRPr>
          </a:p>
          <a:p>
            <a:pPr lvl="0" algn="ctr"/>
            <a:r>
              <a:rPr lang="en-GB" sz="1200" dirty="0" smtClean="0">
                <a:latin typeface="Letter-join Plus 40" panose="02000505000000020003" pitchFamily="50" charset="0"/>
              </a:rPr>
              <a:t>3. The rise of Japan</a:t>
            </a:r>
          </a:p>
          <a:p>
            <a:pPr lvl="0" algn="ctr"/>
            <a:endParaRPr lang="en-GB" sz="1200" dirty="0">
              <a:latin typeface="Letter-join Plus 40" panose="02000505000000020003" pitchFamily="50" charset="0"/>
            </a:endParaRPr>
          </a:p>
          <a:p>
            <a:pPr algn="ctr"/>
            <a:r>
              <a:rPr lang="en-GB" sz="1200" dirty="0" smtClean="0">
                <a:latin typeface="Letter-join Basic 40" panose="02000505000000020003" pitchFamily="50" charset="0"/>
              </a:rPr>
              <a:t>4. </a:t>
            </a:r>
            <a:r>
              <a:rPr lang="en-GB" sz="1200" dirty="0">
                <a:latin typeface="Letter-join Basic 40" panose="02000505000000020003" pitchFamily="50" charset="0"/>
              </a:rPr>
              <a:t>New countries like Poland, Czechoslovakia and Austria were formed after the First World War. While drawing boundaries the interests of minority groups in each of these countries were neglected</a:t>
            </a:r>
            <a:r>
              <a:rPr lang="en-GB" sz="1200" dirty="0" smtClean="0">
                <a:latin typeface="Letter-join Basic 40" panose="02000505000000020003" pitchFamily="50" charset="0"/>
              </a:rPr>
              <a:t>.</a:t>
            </a:r>
            <a:endParaRPr lang="en-GB" sz="1200" dirty="0">
              <a:latin typeface="Letter-join Basic 40" panose="0200050500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023149"/>
            <a:ext cx="6400800" cy="118494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Letter-join Plus 40" panose="02000505000000020003" pitchFamily="50" charset="0"/>
              </a:rPr>
              <a:t>3. </a:t>
            </a:r>
            <a:r>
              <a:rPr lang="en-GB" sz="1200" b="1" dirty="0">
                <a:latin typeface="Letter-join Plus 40" panose="02000505000000020003" pitchFamily="50" charset="0"/>
              </a:rPr>
              <a:t>2. To use a range of sources to find out about D- Day</a:t>
            </a:r>
          </a:p>
          <a:p>
            <a:endParaRPr lang="en-GB" sz="1100" dirty="0" smtClean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r>
              <a:rPr lang="en-GB" sz="1100" dirty="0">
                <a:latin typeface="Letter-join Plus 40" panose="02000505000000020003" pitchFamily="50" charset="0"/>
              </a:rPr>
              <a:t>The D-Day landings in 1944 were the biggest invasion by sea in history. It's a key date in the story of WW2.</a:t>
            </a:r>
          </a:p>
          <a:p>
            <a:r>
              <a:rPr lang="en-GB" sz="1100" dirty="0">
                <a:latin typeface="Letter-join Plus 40" panose="02000505000000020003" pitchFamily="50" charset="0"/>
              </a:rPr>
              <a:t>The landings took place on 6 June after five years of war with Germany, who were led by the </a:t>
            </a:r>
            <a:r>
              <a:rPr lang="en-GB" sz="1100" b="1" dirty="0">
                <a:latin typeface="Letter-join Plus 40" panose="02000505000000020003" pitchFamily="50" charset="0"/>
              </a:rPr>
              <a:t>Nazis</a:t>
            </a:r>
            <a:r>
              <a:rPr lang="en-GB" sz="1100" dirty="0">
                <a:latin typeface="Letter-join Plus 40" panose="02000505000000020003" pitchFamily="50" charset="0"/>
              </a:rPr>
              <a:t>. The whole operation was codenamed Operation Overlord.</a:t>
            </a:r>
          </a:p>
          <a:p>
            <a:r>
              <a:rPr lang="en-GB" sz="1100" dirty="0">
                <a:latin typeface="Letter-join Plus 40" panose="02000505000000020003" pitchFamily="50" charset="0"/>
              </a:rPr>
              <a:t>A massive military force set out from the UK towards France</a:t>
            </a:r>
            <a:r>
              <a:rPr lang="en-GB" sz="1100" dirty="0" smtClean="0">
                <a:latin typeface="Letter-join Plus 40" panose="02000505000000020003" pitchFamily="50" charset="0"/>
              </a:rPr>
              <a:t>.</a:t>
            </a:r>
            <a:endParaRPr lang="en-GB" sz="1100" dirty="0" smtClean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endParaRPr lang="en-GB" sz="400" dirty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3175143"/>
            <a:ext cx="6400800" cy="2677656"/>
          </a:xfrm>
          <a:prstGeom prst="rect">
            <a:avLst/>
          </a:prstGeom>
          <a:solidFill>
            <a:srgbClr val="00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latin typeface="Letter-join Plus 40" panose="02000505000000020003" pitchFamily="50" charset="0"/>
              </a:rPr>
              <a:t>4. To understand the impact of the railway</a:t>
            </a:r>
            <a:endParaRPr lang="en-GB" sz="1200" dirty="0">
              <a:ln>
                <a:solidFill>
                  <a:schemeClr val="tx1"/>
                </a:solidFill>
              </a:ln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 smtClean="0">
              <a:latin typeface="Letter-join Plus 40" panose="02000505000000020003" pitchFamily="50" charset="0"/>
            </a:endParaRPr>
          </a:p>
          <a:p>
            <a:endParaRPr lang="en-GB" sz="1200" dirty="0">
              <a:latin typeface="Letter-join Plus 40" panose="02000505000000020003" pitchFamily="50" charset="0"/>
            </a:endParaRPr>
          </a:p>
          <a:p>
            <a:r>
              <a:rPr lang="en-GB" sz="1200" dirty="0" smtClean="0">
                <a:latin typeface="Letter-join Basic 40" panose="02000505000000020003" pitchFamily="50" charset="0"/>
              </a:rPr>
              <a:t>Axminster Station in about 1906.</a:t>
            </a:r>
          </a:p>
          <a:p>
            <a:r>
              <a:rPr lang="en-GB" sz="1200" dirty="0" smtClean="0">
                <a:latin typeface="Letter-join Basic 40" panose="02000505000000020003" pitchFamily="50" charset="0"/>
              </a:rPr>
              <a:t>The station was used to transport troops to the coast. </a:t>
            </a:r>
            <a:endParaRPr lang="en-GB" sz="1200" dirty="0">
              <a:latin typeface="Letter-join Basic 40" panose="02000505000000020003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5852799"/>
            <a:ext cx="64008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dirty="0" smtClean="0">
                <a:latin typeface="Letter-join Plus 40" panose="02000505000000020003" pitchFamily="50" charset="0"/>
              </a:rPr>
              <a:t>5.To bring together conclusions from different sources and to demonstrate an understanding of the topic </a:t>
            </a:r>
          </a:p>
          <a:p>
            <a:pPr lvl="0"/>
            <a:endParaRPr lang="en-GB" sz="1200" dirty="0">
              <a:latin typeface="Letter-join Plus 40" panose="02000505000000020003" pitchFamily="50" charset="0"/>
            </a:endParaRPr>
          </a:p>
          <a:p>
            <a:pPr lvl="0"/>
            <a:r>
              <a:rPr lang="en-GB" sz="1200" dirty="0" smtClean="0">
                <a:latin typeface="Letter-join Plus 40" panose="02000505000000020003" pitchFamily="50" charset="0"/>
              </a:rPr>
              <a:t>Look at sources from this period and write </a:t>
            </a:r>
            <a:r>
              <a:rPr lang="en-GB" sz="1200" dirty="0" smtClean="0">
                <a:latin typeface="Letter-join Plus 40" panose="02000505000000020003" pitchFamily="50" charset="0"/>
              </a:rPr>
              <a:t>a news paper article</a:t>
            </a:r>
            <a:r>
              <a:rPr lang="en-GB" sz="1200" dirty="0" smtClean="0">
                <a:latin typeface="Letter-join Plus 40" panose="02000505000000020003" pitchFamily="50" charset="0"/>
              </a:rPr>
              <a:t> about this period </a:t>
            </a:r>
            <a:r>
              <a:rPr lang="en-GB" sz="1200" smtClean="0">
                <a:latin typeface="Letter-join Plus 40" panose="02000505000000020003" pitchFamily="50" charset="0"/>
              </a:rPr>
              <a:t>in history.</a:t>
            </a:r>
            <a:endParaRPr lang="en-GB" sz="1200" b="1" dirty="0" smtClean="0">
              <a:latin typeface="Letter-join Plus 40" panose="02000505000000020003" pitchFamily="50" charset="0"/>
            </a:endParaRPr>
          </a:p>
          <a:p>
            <a:pPr lvl="0" algn="ctr"/>
            <a:r>
              <a:rPr lang="en-GB" sz="1200" b="1" dirty="0" smtClean="0">
                <a:latin typeface="Letter-join Plus 40" panose="02000505000000020003" pitchFamily="50" charset="0"/>
              </a:rPr>
              <a:t> </a:t>
            </a:r>
            <a:endParaRPr lang="en-GB" sz="1200" dirty="0" smtClean="0">
              <a:latin typeface="Letter-join Plus 40" panose="02000505000000020003" pitchFamily="50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791200" y="691815"/>
            <a:ext cx="6400800" cy="1330620"/>
            <a:chOff x="0" y="5298802"/>
            <a:chExt cx="5791200" cy="1569660"/>
          </a:xfrm>
        </p:grpSpPr>
        <p:sp>
          <p:nvSpPr>
            <p:cNvPr id="10" name="TextBox 9"/>
            <p:cNvSpPr txBox="1"/>
            <p:nvPr/>
          </p:nvSpPr>
          <p:spPr>
            <a:xfrm>
              <a:off x="0" y="5298802"/>
              <a:ext cx="5791200" cy="15696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latin typeface="Letter-join Plus 40" panose="02000505000000020003" pitchFamily="50" charset="0"/>
                </a:rPr>
                <a:t>2</a:t>
              </a:r>
              <a:r>
                <a:rPr lang="en-GB" sz="1200" b="1" dirty="0" smtClean="0">
                  <a:latin typeface="Letter-join Plus 40" panose="02000505000000020003" pitchFamily="50" charset="0"/>
                </a:rPr>
                <a:t>. To use a range of sources to find out about D- Day</a:t>
              </a:r>
            </a:p>
            <a:p>
              <a:endParaRPr lang="en-GB" sz="1200" b="1" dirty="0">
                <a:latin typeface="Letter-join Plus 40" panose="02000505000000020003" pitchFamily="50" charset="0"/>
              </a:endParaRPr>
            </a:p>
            <a:p>
              <a:endParaRPr lang="en-GB" sz="1200" b="1" dirty="0" smtClean="0">
                <a:latin typeface="Letter-join Plus 40" panose="02000505000000020003" pitchFamily="50" charset="0"/>
              </a:endParaRPr>
            </a:p>
            <a:p>
              <a:endParaRPr lang="en-GB" sz="1200" b="1" dirty="0">
                <a:latin typeface="Letter-join Plus 40" panose="02000505000000020003" pitchFamily="50" charset="0"/>
              </a:endParaRPr>
            </a:p>
            <a:p>
              <a:endParaRPr lang="en-GB" sz="1200" b="1" dirty="0" smtClean="0">
                <a:latin typeface="Letter-join Plus 40" panose="02000505000000020003" pitchFamily="50" charset="0"/>
              </a:endParaRPr>
            </a:p>
            <a:p>
              <a:endParaRPr lang="en-GB" sz="1200" b="1" dirty="0" smtClean="0">
                <a:latin typeface="Letter-join Plus 40" panose="02000505000000020003" pitchFamily="50" charset="0"/>
              </a:endParaRPr>
            </a:p>
            <a:p>
              <a:endParaRPr lang="en-GB" sz="1200" b="1" dirty="0">
                <a:latin typeface="Letter-join Plus 40" panose="02000505000000020003" pitchFamily="50" charset="0"/>
              </a:endParaRPr>
            </a:p>
            <a:p>
              <a:r>
                <a:rPr lang="en-GB" sz="1200" b="1" dirty="0" smtClean="0">
                  <a:latin typeface="Letter-join Plus 40" panose="02000505000000020003" pitchFamily="50" charset="0"/>
                </a:rPr>
                <a:t>  </a:t>
              </a:r>
              <a:endParaRPr lang="en-GB" sz="1200" dirty="0">
                <a:latin typeface="Letter-join Plus 40" panose="02000505000000020003" pitchFamily="50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93865" y="5638929"/>
              <a:ext cx="1871663" cy="116681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8118" y="5638930"/>
              <a:ext cx="1902842" cy="1166819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863" y="4428283"/>
            <a:ext cx="665003" cy="8705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95943" y="4396698"/>
            <a:ext cx="621884" cy="8844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4789" y="3475581"/>
            <a:ext cx="3013302" cy="184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412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Letter-join Basic 40</vt:lpstr>
      <vt:lpstr>Letter-join Plus 40</vt:lpstr>
      <vt:lpstr>Times New Roman</vt:lpstr>
      <vt:lpstr>Office Theme</vt:lpstr>
      <vt:lpstr>PowerPoint Presentation</vt:lpstr>
    </vt:vector>
  </TitlesOfParts>
  <Company>St Marys Axminster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Matthews</dc:creator>
  <cp:lastModifiedBy>Louise Matthews</cp:lastModifiedBy>
  <cp:revision>22</cp:revision>
  <dcterms:created xsi:type="dcterms:W3CDTF">2022-09-03T20:07:17Z</dcterms:created>
  <dcterms:modified xsi:type="dcterms:W3CDTF">2023-01-09T21:08:43Z</dcterms:modified>
</cp:coreProperties>
</file>